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7" r:id="rId3"/>
    <p:sldId id="257" r:id="rId4"/>
    <p:sldId id="269" r:id="rId5"/>
    <p:sldId id="360" r:id="rId6"/>
    <p:sldId id="361" r:id="rId7"/>
    <p:sldId id="282" r:id="rId8"/>
    <p:sldId id="283" r:id="rId9"/>
    <p:sldId id="322" r:id="rId10"/>
    <p:sldId id="323" r:id="rId11"/>
    <p:sldId id="325" r:id="rId12"/>
    <p:sldId id="324" r:id="rId13"/>
    <p:sldId id="286" r:id="rId14"/>
    <p:sldId id="288" r:id="rId15"/>
    <p:sldId id="304" r:id="rId16"/>
    <p:sldId id="305" r:id="rId17"/>
    <p:sldId id="380" r:id="rId18"/>
    <p:sldId id="295" r:id="rId19"/>
    <p:sldId id="297" r:id="rId20"/>
    <p:sldId id="303" r:id="rId21"/>
    <p:sldId id="374" r:id="rId22"/>
    <p:sldId id="376" r:id="rId23"/>
    <p:sldId id="331" r:id="rId24"/>
    <p:sldId id="362" r:id="rId25"/>
    <p:sldId id="363" r:id="rId26"/>
    <p:sldId id="364" r:id="rId27"/>
    <p:sldId id="365" r:id="rId28"/>
    <p:sldId id="366" r:id="rId29"/>
    <p:sldId id="367" r:id="rId30"/>
    <p:sldId id="368" r:id="rId31"/>
    <p:sldId id="389" r:id="rId32"/>
    <p:sldId id="381" r:id="rId33"/>
    <p:sldId id="393" r:id="rId34"/>
    <p:sldId id="391" r:id="rId35"/>
    <p:sldId id="392" r:id="rId36"/>
    <p:sldId id="394" r:id="rId37"/>
    <p:sldId id="382" r:id="rId38"/>
    <p:sldId id="383" r:id="rId39"/>
    <p:sldId id="395" r:id="rId40"/>
    <p:sldId id="33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5F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1E693A-4D47-4C3C-996B-B9F5BEE58B05}" type="datetimeFigureOut">
              <a:rPr lang="en-US" smtClean="0"/>
              <a:pPr/>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9FC0-5BA6-49EC-A8E2-1BF6DE6405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E693A-4D47-4C3C-996B-B9F5BEE58B05}" type="datetimeFigureOut">
              <a:rPr lang="en-US" smtClean="0"/>
              <a:pPr/>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9FC0-5BA6-49EC-A8E2-1BF6DE6405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E693A-4D47-4C3C-996B-B9F5BEE58B05}" type="datetimeFigureOut">
              <a:rPr lang="en-US" smtClean="0"/>
              <a:pPr/>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9FC0-5BA6-49EC-A8E2-1BF6DE6405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1E693A-4D47-4C3C-996B-B9F5BEE58B05}" type="datetimeFigureOut">
              <a:rPr lang="en-US" smtClean="0"/>
              <a:pPr/>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9FC0-5BA6-49EC-A8E2-1BF6DE6405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1E693A-4D47-4C3C-996B-B9F5BEE58B05}" type="datetimeFigureOut">
              <a:rPr lang="en-US" smtClean="0"/>
              <a:pPr/>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79FC0-5BA6-49EC-A8E2-1BF6DE6405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1E693A-4D47-4C3C-996B-B9F5BEE58B05}" type="datetimeFigureOut">
              <a:rPr lang="en-US" smtClean="0"/>
              <a:pPr/>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79FC0-5BA6-49EC-A8E2-1BF6DE6405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1E693A-4D47-4C3C-996B-B9F5BEE58B05}" type="datetimeFigureOut">
              <a:rPr lang="en-US" smtClean="0"/>
              <a:pPr/>
              <a:t>1/31/2018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E79FC0-5BA6-49EC-A8E2-1BF6DE6405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1E693A-4D47-4C3C-996B-B9F5BEE58B05}" type="datetimeFigureOut">
              <a:rPr lang="en-US" smtClean="0"/>
              <a:pPr/>
              <a:t>1/31/2018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79FC0-5BA6-49EC-A8E2-1BF6DE6405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E693A-4D47-4C3C-996B-B9F5BEE58B05}" type="datetimeFigureOut">
              <a:rPr lang="en-US" smtClean="0"/>
              <a:pPr/>
              <a:t>1/31/2018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E79FC0-5BA6-49EC-A8E2-1BF6DE6405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1E693A-4D47-4C3C-996B-B9F5BEE58B05}" type="datetimeFigureOut">
              <a:rPr lang="en-US" smtClean="0"/>
              <a:pPr/>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79FC0-5BA6-49EC-A8E2-1BF6DE6405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1E693A-4D47-4C3C-996B-B9F5BEE58B05}" type="datetimeFigureOut">
              <a:rPr lang="en-US" smtClean="0"/>
              <a:pPr/>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79FC0-5BA6-49EC-A8E2-1BF6DE6405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1E693A-4D47-4C3C-996B-B9F5BEE58B05}" type="datetimeFigureOut">
              <a:rPr lang="en-US" smtClean="0"/>
              <a:pPr/>
              <a:t>1/31/2018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79FC0-5BA6-49EC-A8E2-1BF6DE6405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slide" Target="slide34.xml"/><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5.xml"/><Relationship Id="rId7" Type="http://schemas.openxmlformats.org/officeDocument/2006/relationships/slide" Target="slide27.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7.xml"/><Relationship Id="rId5" Type="http://schemas.openxmlformats.org/officeDocument/2006/relationships/slide" Target="slide7.xml"/><Relationship Id="rId4" Type="http://schemas.openxmlformats.org/officeDocument/2006/relationships/slide" Target="slide14.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928662" y="2000240"/>
            <a:ext cx="7358114" cy="264320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lnSpc>
                <a:spcPct val="150000"/>
              </a:lnSpc>
            </a:pPr>
            <a:r>
              <a:rPr lang="fa-IR" sz="4000" b="1" dirty="0" smtClean="0">
                <a:cs typeface="B Titr" pitchFamily="2" charset="-78"/>
              </a:rPr>
              <a:t>قوانین مرتبط با صندوق های حمایت از توسعه بخش کشاورزی</a:t>
            </a:r>
            <a:endParaRPr lang="en-US" sz="4000" b="1" dirty="0" smtClean="0">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57232"/>
            <a:ext cx="9144000" cy="6000768"/>
          </a:xfrm>
        </p:spPr>
        <p:style>
          <a:lnRef idx="1">
            <a:schemeClr val="accent1"/>
          </a:lnRef>
          <a:fillRef idx="2">
            <a:schemeClr val="accent1"/>
          </a:fillRef>
          <a:effectRef idx="1">
            <a:schemeClr val="accent1"/>
          </a:effectRef>
          <a:fontRef idx="minor">
            <a:schemeClr val="dk1"/>
          </a:fontRef>
        </p:style>
        <p:txBody>
          <a:bodyPr>
            <a:noAutofit/>
          </a:bodyPr>
          <a:lstStyle/>
          <a:p>
            <a:pPr algn="just" rtl="1">
              <a:lnSpc>
                <a:spcPct val="200000"/>
              </a:lnSpc>
              <a:buNone/>
            </a:pPr>
            <a:r>
              <a:rPr lang="fa-IR" sz="1700" b="1" dirty="0" smtClean="0">
                <a:cs typeface="B Nazanin" pitchFamily="2" charset="-78"/>
              </a:rPr>
              <a:t>تبصره 2ـ حساب تمرکز وجوه قيد شده در اين ماده توسط خزانه داري کل کشور به نام وزارت کشور افتتاح مي‌شود. وجوه واريزي به حساب مزبور (به استثناءنحوه توزيع مذكور در قسمتهاي اخير بند (الف) اين ماده و تبصره (1) ماده(38) اين قانون) به نسبت بيست درصد (20%) کلان شهرها (شهرهاي بالاي يک ميليون نفر جمعيت) بر اساس شاخص جمعيت، شصت درصد(60%) ساير شهرها بر اساس شاخص كمترتوسعه‌يافتگي و جمعيت و بيست درصد (20%) دهياري‌ها بر اساس شاخص جمعيت تحت نظر کار گروهي متشکل از نمايندگان معاونت برنامه‌ريزي و نظارت راهبردي رئيس‌جمهور و وزارت امور اقتصادي و دارايي و وزارت كشور و يك نفر ناظر به انتخاب كميسيون اقتصادي مجلس شوراي اسلامي مطابق آئين‌نامه اجرائي که به پيشنهاد مشترک وزارت امور اقتصادي و دارايي،  وزارت کشور و شوراي عالي استان ها به تصويب هيأت وزيران مي‌رسد توزيع و توسط شهرداري‌ها و دهياري‌ها هزينه مي‌شود. هرگونه برداشت از حساب تمركز وجوه به جز پرداخت به شهرداري‌ها و دهياري‌ها و وجوه موضوع ماده(37)، تبصره‌هاي(2)و(3) ماده(38) اين قانون و تبصره(1) اين ماده ممنوع مي‌باشد. وزارت كشور موظف است، گزارش عملکرد وجوه دريافتي را هر سه ماه يکبار به شوراي عالي استان‌ها و كميسيون اقتصادي مجلس شوراي اسلامي ارائه نمايد.</a:t>
            </a:r>
            <a:r>
              <a:rPr lang="en-US" sz="1700" b="1" dirty="0" smtClean="0">
                <a:cs typeface="B Nazanin" pitchFamily="2" charset="-78"/>
              </a:rPr>
              <a:t>                                      </a:t>
            </a:r>
            <a:endParaRPr lang="fa-IR" sz="1700" dirty="0">
              <a:cs typeface="B Nazanin" pitchFamily="2" charset="-78"/>
            </a:endParaRPr>
          </a:p>
        </p:txBody>
      </p:sp>
      <p:sp>
        <p:nvSpPr>
          <p:cNvPr id="4" name="Rectangle 3"/>
          <p:cNvSpPr/>
          <p:nvPr/>
        </p:nvSpPr>
        <p:spPr>
          <a:xfrm>
            <a:off x="1571604" y="0"/>
            <a:ext cx="6215106" cy="846386"/>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200000"/>
              </a:lnSpc>
              <a:buNone/>
            </a:pPr>
            <a:r>
              <a:rPr lang="fa-IR" sz="2800" b="1" dirty="0" smtClean="0">
                <a:cs typeface="2  Titr" pitchFamily="2" charset="-78"/>
              </a:rPr>
              <a:t>ادامه ماده 39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643050"/>
            <a:ext cx="8229600" cy="4525963"/>
          </a:xfrm>
        </p:spPr>
        <p:style>
          <a:lnRef idx="0">
            <a:schemeClr val="accent5"/>
          </a:lnRef>
          <a:fillRef idx="3">
            <a:schemeClr val="accent5"/>
          </a:fillRef>
          <a:effectRef idx="3">
            <a:schemeClr val="accent5"/>
          </a:effectRef>
          <a:fontRef idx="minor">
            <a:schemeClr val="lt1"/>
          </a:fontRef>
        </p:style>
        <p:txBody>
          <a:bodyPr>
            <a:normAutofit fontScale="85000" lnSpcReduction="10000"/>
          </a:bodyPr>
          <a:lstStyle/>
          <a:p>
            <a:pPr algn="just" rtl="1">
              <a:lnSpc>
                <a:spcPct val="150000"/>
              </a:lnSpc>
              <a:buNone/>
            </a:pPr>
            <a:r>
              <a:rPr lang="fa-IR" b="1" dirty="0" smtClean="0">
                <a:solidFill>
                  <a:srgbClr val="C00000"/>
                </a:solidFill>
                <a:cs typeface="B Nazanin" pitchFamily="2" charset="-78"/>
              </a:rPr>
              <a:t>‌ماده 40 - </a:t>
            </a:r>
            <a:r>
              <a:rPr lang="fa-IR" b="1" dirty="0" smtClean="0">
                <a:solidFill>
                  <a:schemeClr val="bg2">
                    <a:lumMod val="10000"/>
                  </a:schemeClr>
                </a:solidFill>
                <a:cs typeface="B Nazanin" pitchFamily="2" charset="-78"/>
              </a:rPr>
              <a:t>نحوه عمل و روشهای اجرایی در مورد وصول درآمدهای وزارتخانه‌ها و مؤسسات</a:t>
            </a:r>
            <a:r>
              <a:rPr lang="en-US" b="1" dirty="0" smtClean="0">
                <a:solidFill>
                  <a:schemeClr val="bg2">
                    <a:lumMod val="10000"/>
                  </a:schemeClr>
                </a:solidFill>
                <a:cs typeface="B Nazanin" pitchFamily="2" charset="-78"/>
              </a:rPr>
              <a:t> </a:t>
            </a:r>
            <a:r>
              <a:rPr lang="fa-IR" b="1" dirty="0" smtClean="0">
                <a:solidFill>
                  <a:schemeClr val="bg2">
                    <a:lumMod val="10000"/>
                  </a:schemeClr>
                </a:solidFill>
                <a:cs typeface="B Nazanin" pitchFamily="2" charset="-78"/>
              </a:rPr>
              <a:t>دولتی نمونه فرمهای مورد استفاده برای این منظور بر‌اساس دستورالعملهایی خواهد بود</a:t>
            </a:r>
            <a:r>
              <a:rPr lang="en-US" b="1" dirty="0" smtClean="0">
                <a:solidFill>
                  <a:schemeClr val="bg2">
                    <a:lumMod val="10000"/>
                  </a:schemeClr>
                </a:solidFill>
                <a:cs typeface="B Nazanin" pitchFamily="2" charset="-78"/>
              </a:rPr>
              <a:t> </a:t>
            </a:r>
            <a:r>
              <a:rPr lang="fa-IR" b="1" dirty="0" smtClean="0">
                <a:solidFill>
                  <a:schemeClr val="bg2">
                    <a:lumMod val="10000"/>
                  </a:schemeClr>
                </a:solidFill>
                <a:cs typeface="B Nazanin" pitchFamily="2" charset="-78"/>
              </a:rPr>
              <a:t>که از طرف وزارت امور اقتصادی و دارایی تهیه و ابلاغ خواهد شد</a:t>
            </a:r>
            <a:r>
              <a:rPr lang="en-US" b="1" dirty="0" smtClean="0">
                <a:solidFill>
                  <a:schemeClr val="bg2">
                    <a:lumMod val="10000"/>
                  </a:schemeClr>
                </a:solidFill>
                <a:cs typeface="B Nazanin" pitchFamily="2" charset="-78"/>
              </a:rPr>
              <a:t>                         .</a:t>
            </a:r>
            <a:br>
              <a:rPr lang="en-US" b="1" dirty="0" smtClean="0">
                <a:solidFill>
                  <a:schemeClr val="bg2">
                    <a:lumMod val="10000"/>
                  </a:schemeClr>
                </a:solidFill>
                <a:cs typeface="B Nazanin" pitchFamily="2" charset="-78"/>
              </a:rPr>
            </a:br>
            <a:r>
              <a:rPr lang="fa-IR" b="1" dirty="0" smtClean="0">
                <a:solidFill>
                  <a:schemeClr val="bg2">
                    <a:lumMod val="10000"/>
                  </a:schemeClr>
                </a:solidFill>
                <a:cs typeface="B Nazanin" pitchFamily="2" charset="-78"/>
              </a:rPr>
              <a:t>‌تبصره - شرکتهای دولتی به استثناء بانکها و مؤسسات اعتباری و شرکتهای بیمه مکلفند</a:t>
            </a:r>
            <a:r>
              <a:rPr lang="en-US" b="1" dirty="0" smtClean="0">
                <a:solidFill>
                  <a:schemeClr val="bg2">
                    <a:lumMod val="10000"/>
                  </a:schemeClr>
                </a:solidFill>
                <a:cs typeface="B Nazanin" pitchFamily="2" charset="-78"/>
              </a:rPr>
              <a:t> </a:t>
            </a:r>
            <a:r>
              <a:rPr lang="fa-IR" b="1" dirty="0" smtClean="0">
                <a:solidFill>
                  <a:schemeClr val="bg2">
                    <a:lumMod val="10000"/>
                  </a:schemeClr>
                </a:solidFill>
                <a:cs typeface="B Nazanin" pitchFamily="2" charset="-78"/>
              </a:rPr>
              <a:t>روشهای اجرایی وصول درآمدهای خود را به تأیید وزارت‌امور اقتصادی و دارایی برسانند.</a:t>
            </a:r>
            <a:endParaRPr lang="fa-IR" dirty="0">
              <a:solidFill>
                <a:schemeClr val="bg2">
                  <a:lumMod val="10000"/>
                </a:schemeClr>
              </a:solidFill>
              <a:cs typeface="B Nazanin" pitchFamily="2" charset="-78"/>
            </a:endParaRPr>
          </a:p>
        </p:txBody>
      </p:sp>
      <p:sp>
        <p:nvSpPr>
          <p:cNvPr id="5" name="Rounded Rectangle 4"/>
          <p:cNvSpPr/>
          <p:nvPr/>
        </p:nvSpPr>
        <p:spPr>
          <a:xfrm>
            <a:off x="857224" y="214290"/>
            <a:ext cx="7429552" cy="100013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rtl="1">
              <a:lnSpc>
                <a:spcPct val="200000"/>
              </a:lnSpc>
              <a:buNone/>
            </a:pPr>
            <a:r>
              <a:rPr lang="fa-IR" sz="2800" b="1" dirty="0" smtClean="0">
                <a:cs typeface="2  Titr" pitchFamily="2" charset="-78"/>
              </a:rPr>
              <a:t>اصلاحیه محاسبات عمومی</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5214974"/>
          </a:xfrm>
        </p:spPr>
        <p:style>
          <a:lnRef idx="2">
            <a:schemeClr val="accent4"/>
          </a:lnRef>
          <a:fillRef idx="1">
            <a:schemeClr val="lt1"/>
          </a:fillRef>
          <a:effectRef idx="0">
            <a:schemeClr val="accent4"/>
          </a:effectRef>
          <a:fontRef idx="minor">
            <a:schemeClr val="dk1"/>
          </a:fontRef>
        </p:style>
        <p:txBody>
          <a:bodyPr>
            <a:noAutofit/>
          </a:bodyPr>
          <a:lstStyle/>
          <a:p>
            <a:pPr algn="just" rtl="1">
              <a:lnSpc>
                <a:spcPct val="170000"/>
              </a:lnSpc>
              <a:buNone/>
            </a:pPr>
            <a:r>
              <a:rPr lang="fa-IR" sz="1800" b="1" dirty="0" smtClean="0">
                <a:solidFill>
                  <a:srgbClr val="C00000"/>
                </a:solidFill>
                <a:cs typeface="B Nazanin" pitchFamily="2" charset="-78"/>
              </a:rPr>
              <a:t>‌ماده 41 - </a:t>
            </a:r>
            <a:r>
              <a:rPr lang="fa-IR" sz="1800" b="1" dirty="0" smtClean="0">
                <a:cs typeface="B Nazanin" pitchFamily="2" charset="-78"/>
              </a:rPr>
              <a:t>وجوهی که وسیله وزارتخانه‌ها و مؤسسات دولتی و شرکتهای دولتی</a:t>
            </a:r>
            <a:r>
              <a:rPr lang="en-US" sz="1800" b="1" dirty="0" smtClean="0">
                <a:cs typeface="B Nazanin" pitchFamily="2" charset="-78"/>
              </a:rPr>
              <a:t> </a:t>
            </a:r>
            <a:r>
              <a:rPr lang="fa-IR" sz="1800" b="1" dirty="0" smtClean="0">
                <a:cs typeface="B Nazanin" pitchFamily="2" charset="-78"/>
              </a:rPr>
              <a:t>(‌به</a:t>
            </a:r>
            <a:r>
              <a:rPr lang="en-US" sz="1800" b="1" dirty="0" smtClean="0">
                <a:cs typeface="B Nazanin" pitchFamily="2" charset="-78"/>
              </a:rPr>
              <a:t/>
            </a:r>
            <a:br>
              <a:rPr lang="en-US" sz="1800" b="1" dirty="0" smtClean="0">
                <a:cs typeface="B Nazanin" pitchFamily="2" charset="-78"/>
              </a:rPr>
            </a:br>
            <a:r>
              <a:rPr lang="fa-IR" sz="1800" b="1" dirty="0" smtClean="0">
                <a:cs typeface="B Nazanin" pitchFamily="2" charset="-78"/>
              </a:rPr>
              <a:t>استثناء بانکها و شرکتهای بیمه و مؤسسات اعتباری) به عنوان‌سپرده و یا وجه‌الضمان</a:t>
            </a:r>
            <a:r>
              <a:rPr lang="en-US" sz="1800" b="1" dirty="0" smtClean="0">
                <a:cs typeface="B Nazanin" pitchFamily="2" charset="-78"/>
              </a:rPr>
              <a:t/>
            </a:r>
            <a:br>
              <a:rPr lang="en-US" sz="1800" b="1" dirty="0" smtClean="0">
                <a:cs typeface="B Nazanin" pitchFamily="2" charset="-78"/>
              </a:rPr>
            </a:br>
            <a:r>
              <a:rPr lang="fa-IR" sz="1800" b="1" dirty="0" smtClean="0">
                <a:cs typeface="B Nazanin" pitchFamily="2" charset="-78"/>
              </a:rPr>
              <a:t>و یا وثیقه و یا نظائر آنها دریافت می‌گردد باید به حسابهای مخصوصی که از طرف</a:t>
            </a:r>
            <a:r>
              <a:rPr lang="en-US" sz="1800" b="1" dirty="0" smtClean="0">
                <a:cs typeface="B Nazanin" pitchFamily="2" charset="-78"/>
              </a:rPr>
              <a:t/>
            </a:r>
            <a:br>
              <a:rPr lang="en-US" sz="1800" b="1" dirty="0" smtClean="0">
                <a:cs typeface="B Nazanin" pitchFamily="2" charset="-78"/>
              </a:rPr>
            </a:br>
            <a:r>
              <a:rPr lang="fa-IR" sz="1800" b="1" dirty="0" smtClean="0">
                <a:cs typeface="B Nazanin" pitchFamily="2" charset="-78"/>
              </a:rPr>
              <a:t>خزانه در بانک مرکزی جمهوری اسلامی ایران‌ و یا شعب سایر بانکهای دولتی که از طرف</a:t>
            </a:r>
            <a:r>
              <a:rPr lang="en-US" sz="1800" b="1" dirty="0" smtClean="0">
                <a:cs typeface="B Nazanin" pitchFamily="2" charset="-78"/>
              </a:rPr>
              <a:t/>
            </a:r>
            <a:br>
              <a:rPr lang="en-US" sz="1800" b="1" dirty="0" smtClean="0">
                <a:cs typeface="B Nazanin" pitchFamily="2" charset="-78"/>
              </a:rPr>
            </a:br>
            <a:r>
              <a:rPr lang="fa-IR" sz="1800" b="1" dirty="0" smtClean="0">
                <a:cs typeface="B Nazanin" pitchFamily="2" charset="-78"/>
              </a:rPr>
              <a:t>بانک مرکزی جمهوری اسلامی ایران نمایندگی داشته باشند افتتاح می‌گردد واریز شود</a:t>
            </a:r>
            <a:r>
              <a:rPr lang="en-US" sz="1800" b="1" dirty="0" smtClean="0">
                <a:cs typeface="B Nazanin" pitchFamily="2" charset="-78"/>
              </a:rPr>
              <a:t/>
            </a:r>
            <a:br>
              <a:rPr lang="en-US" sz="1800" b="1" dirty="0" smtClean="0">
                <a:cs typeface="B Nazanin" pitchFamily="2" charset="-78"/>
              </a:rPr>
            </a:br>
            <a:r>
              <a:rPr lang="fa-IR" sz="1800" b="1" dirty="0" smtClean="0">
                <a:cs typeface="B Nazanin" pitchFamily="2" charset="-78"/>
              </a:rPr>
              <a:t>وجوه واریز شده به</a:t>
            </a:r>
            <a:r>
              <a:rPr lang="en-US" sz="1800" b="1" dirty="0" smtClean="0">
                <a:cs typeface="B Nazanin" pitchFamily="2" charset="-78"/>
              </a:rPr>
              <a:t> </a:t>
            </a:r>
            <a:r>
              <a:rPr lang="fa-IR" sz="1800" b="1" dirty="0" smtClean="0">
                <a:cs typeface="B Nazanin" pitchFamily="2" charset="-78"/>
              </a:rPr>
              <a:t>‌حسابهای مذکور که بدون حق برداشت خواهد بود باید در آخر هر ماه</a:t>
            </a:r>
            <a:r>
              <a:rPr lang="en-US" sz="1800" b="1" dirty="0" smtClean="0">
                <a:cs typeface="B Nazanin" pitchFamily="2" charset="-78"/>
              </a:rPr>
              <a:t/>
            </a:r>
            <a:br>
              <a:rPr lang="en-US" sz="1800" b="1" dirty="0" smtClean="0">
                <a:cs typeface="B Nazanin" pitchFamily="2" charset="-78"/>
              </a:rPr>
            </a:br>
            <a:r>
              <a:rPr lang="fa-IR" sz="1800" b="1" dirty="0" smtClean="0">
                <a:cs typeface="B Nazanin" pitchFamily="2" charset="-78"/>
              </a:rPr>
              <a:t>به حساب مخصوص تمرکز وجوه در خزانه منتقل شود</a:t>
            </a:r>
            <a:r>
              <a:rPr lang="en-US" sz="1800" b="1" dirty="0" smtClean="0">
                <a:cs typeface="B Nazanin" pitchFamily="2" charset="-78"/>
              </a:rPr>
              <a:t>                                          .</a:t>
            </a:r>
            <a:br>
              <a:rPr lang="en-US" sz="1800" b="1" dirty="0" smtClean="0">
                <a:cs typeface="B Nazanin" pitchFamily="2" charset="-78"/>
              </a:rPr>
            </a:br>
            <a:r>
              <a:rPr lang="fa-IR" sz="1800" b="1" dirty="0" smtClean="0">
                <a:cs typeface="B Nazanin" pitchFamily="2" charset="-78"/>
              </a:rPr>
              <a:t>‌تبصره - رد وجوه سپرده طبق مقررات خود به عمل می‌آید و وزارت امور اقتصادی و</a:t>
            </a:r>
            <a:r>
              <a:rPr lang="en-US" sz="1800" b="1" dirty="0" smtClean="0">
                <a:cs typeface="B Nazanin" pitchFamily="2" charset="-78"/>
              </a:rPr>
              <a:t/>
            </a:r>
            <a:br>
              <a:rPr lang="en-US" sz="1800" b="1" dirty="0" smtClean="0">
                <a:cs typeface="B Nazanin" pitchFamily="2" charset="-78"/>
              </a:rPr>
            </a:br>
            <a:r>
              <a:rPr lang="fa-IR" sz="1800" b="1" dirty="0" smtClean="0">
                <a:cs typeface="B Nazanin" pitchFamily="2" charset="-78"/>
              </a:rPr>
              <a:t>دارایی مکلف است از طریق واگذاری تنخواه‌</a:t>
            </a:r>
            <a:r>
              <a:rPr lang="en-US" sz="1800" b="1" dirty="0" smtClean="0">
                <a:cs typeface="B Nazanin" pitchFamily="2" charset="-78"/>
              </a:rPr>
              <a:t> </a:t>
            </a:r>
            <a:r>
              <a:rPr lang="fa-IR" sz="1800" b="1" dirty="0" smtClean="0">
                <a:cs typeface="B Nazanin" pitchFamily="2" charset="-78"/>
              </a:rPr>
              <a:t>گردان رد سپرده‌</a:t>
            </a:r>
            <a:r>
              <a:rPr lang="en-US" sz="1800" b="1" dirty="0" smtClean="0">
                <a:cs typeface="B Nazanin" pitchFamily="2" charset="-78"/>
              </a:rPr>
              <a:t> </a:t>
            </a:r>
            <a:r>
              <a:rPr lang="fa-IR" sz="1800" b="1" dirty="0" smtClean="0">
                <a:cs typeface="B Nazanin" pitchFamily="2" charset="-78"/>
              </a:rPr>
              <a:t>از حساب تمرکز وجود سپرده</a:t>
            </a:r>
            <a:r>
              <a:rPr lang="en-US" sz="1800" b="1" dirty="0" smtClean="0">
                <a:cs typeface="B Nazanin" pitchFamily="2" charset="-78"/>
              </a:rPr>
              <a:t/>
            </a:r>
            <a:br>
              <a:rPr lang="en-US" sz="1800" b="1" dirty="0" smtClean="0">
                <a:cs typeface="B Nazanin" pitchFamily="2" charset="-78"/>
              </a:rPr>
            </a:br>
            <a:r>
              <a:rPr lang="fa-IR" sz="1800" b="1" dirty="0" smtClean="0">
                <a:cs typeface="B Nazanin" pitchFamily="2" charset="-78"/>
              </a:rPr>
              <a:t>یا به طریق مقتضی دیگر موجبات تسریع و تسهیل در رد کلیه سپرده‌های موضوع این ماده</a:t>
            </a:r>
            <a:r>
              <a:rPr lang="en-US" sz="1800" b="1" dirty="0" smtClean="0">
                <a:cs typeface="B Nazanin" pitchFamily="2" charset="-78"/>
              </a:rPr>
              <a:t/>
            </a:r>
            <a:br>
              <a:rPr lang="en-US" sz="1800" b="1" dirty="0" smtClean="0">
                <a:cs typeface="B Nazanin" pitchFamily="2" charset="-78"/>
              </a:rPr>
            </a:br>
            <a:r>
              <a:rPr lang="fa-IR" sz="1800" b="1" dirty="0" smtClean="0">
                <a:cs typeface="B Nazanin" pitchFamily="2" charset="-78"/>
              </a:rPr>
              <a:t>را فراهم نماید</a:t>
            </a:r>
            <a:r>
              <a:rPr lang="en-US" sz="1800" b="1" dirty="0" smtClean="0">
                <a:cs typeface="B Nazanin" pitchFamily="2" charset="-78"/>
              </a:rPr>
              <a:t>.</a:t>
            </a:r>
          </a:p>
        </p:txBody>
      </p:sp>
      <p:sp>
        <p:nvSpPr>
          <p:cNvPr id="5" name="Rounded Rectangle 4"/>
          <p:cNvSpPr/>
          <p:nvPr/>
        </p:nvSpPr>
        <p:spPr>
          <a:xfrm>
            <a:off x="857224" y="214290"/>
            <a:ext cx="7429552" cy="1000132"/>
          </a:xfrm>
          <a:prstGeom prst="roundRect">
            <a:avLst/>
          </a:prstGeom>
        </p:spPr>
        <p:style>
          <a:lnRef idx="1">
            <a:schemeClr val="accent1"/>
          </a:lnRef>
          <a:fillRef idx="3">
            <a:schemeClr val="accent1"/>
          </a:fillRef>
          <a:effectRef idx="2">
            <a:schemeClr val="accent1"/>
          </a:effectRef>
          <a:fontRef idx="minor">
            <a:schemeClr val="lt1"/>
          </a:fontRef>
        </p:style>
        <p:txBody>
          <a:bodyPr rtlCol="1" anchor="ctr"/>
          <a:lstStyle/>
          <a:p>
            <a:pPr algn="ctr">
              <a:lnSpc>
                <a:spcPct val="200000"/>
              </a:lnSpc>
              <a:buNone/>
            </a:pPr>
            <a:r>
              <a:rPr lang="fa-IR" sz="2800" b="1" dirty="0" smtClean="0">
                <a:cs typeface="2  Titr" pitchFamily="2" charset="-78"/>
              </a:rPr>
              <a:t>اصلاحیه محاسبات عمومی</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1000108"/>
            <a:ext cx="7758138" cy="5715040"/>
          </a:xfrm>
        </p:spPr>
        <p:style>
          <a:lnRef idx="1">
            <a:schemeClr val="accent5"/>
          </a:lnRef>
          <a:fillRef idx="2">
            <a:schemeClr val="accent5"/>
          </a:fillRef>
          <a:effectRef idx="1">
            <a:schemeClr val="accent5"/>
          </a:effectRef>
          <a:fontRef idx="minor">
            <a:schemeClr val="dk1"/>
          </a:fontRef>
        </p:style>
        <p:txBody>
          <a:bodyPr numCol="1">
            <a:noAutofit/>
          </a:bodyPr>
          <a:lstStyle/>
          <a:p>
            <a:pPr algn="just" rtl="1">
              <a:lnSpc>
                <a:spcPct val="150000"/>
              </a:lnSpc>
              <a:buNone/>
            </a:pPr>
            <a:r>
              <a:rPr lang="fa-IR" sz="2400" b="1" dirty="0" smtClean="0">
                <a:solidFill>
                  <a:srgbClr val="C00000"/>
                </a:solidFill>
                <a:latin typeface="+mj-lt"/>
                <a:cs typeface="B Nazanin" pitchFamily="2" charset="-78"/>
              </a:rPr>
              <a:t>ماده 76 – </a:t>
            </a:r>
            <a:r>
              <a:rPr lang="fa-IR" sz="1600" b="1" dirty="0" smtClean="0">
                <a:latin typeface="+mj-lt"/>
                <a:cs typeface="B Nazanin" pitchFamily="2" charset="-78"/>
              </a:rPr>
              <a:t>برای وزارتخانه‌ها و مؤسسات دولتی و شرکتهای دولتی (‌به استثناء بانکها</a:t>
            </a:r>
            <a:r>
              <a:rPr lang="en-US" sz="1600" b="1" dirty="0" smtClean="0">
                <a:latin typeface="+mj-lt"/>
                <a:cs typeface="B Nazanin" pitchFamily="2" charset="-78"/>
              </a:rPr>
              <a:t/>
            </a:r>
            <a:br>
              <a:rPr lang="en-US" sz="1600" b="1" dirty="0" smtClean="0">
                <a:latin typeface="+mj-lt"/>
                <a:cs typeface="B Nazanin" pitchFamily="2" charset="-78"/>
              </a:rPr>
            </a:br>
            <a:r>
              <a:rPr lang="fa-IR" sz="1600" b="1" dirty="0" smtClean="0">
                <a:latin typeface="+mj-lt"/>
                <a:cs typeface="B Nazanin" pitchFamily="2" charset="-78"/>
              </a:rPr>
              <a:t>و شرکتهای بیمه و مؤسسات اعتباری) و واحدهای تابعه آنها‌در مرکز و شهرستانها حسب</a:t>
            </a:r>
            <a:r>
              <a:rPr lang="en-US" sz="1600" b="1" dirty="0" smtClean="0">
                <a:latin typeface="+mj-lt"/>
                <a:cs typeface="B Nazanin" pitchFamily="2" charset="-78"/>
              </a:rPr>
              <a:t/>
            </a:r>
            <a:br>
              <a:rPr lang="en-US" sz="1600" b="1" dirty="0" smtClean="0">
                <a:latin typeface="+mj-lt"/>
                <a:cs typeface="B Nazanin" pitchFamily="2" charset="-78"/>
              </a:rPr>
            </a:br>
            <a:r>
              <a:rPr lang="fa-IR" sz="1600" b="1" dirty="0" smtClean="0">
                <a:latin typeface="+mj-lt"/>
                <a:cs typeface="B Nazanin" pitchFamily="2" charset="-78"/>
              </a:rPr>
              <a:t>مورد از طرف خزانه و یا نمایندگی خزانه در استانها در بانک مرکزی جمهوری اسلامی</a:t>
            </a:r>
            <a:r>
              <a:rPr lang="en-US" sz="1600" b="1" dirty="0" smtClean="0">
                <a:latin typeface="+mj-lt"/>
                <a:cs typeface="B Nazanin" pitchFamily="2" charset="-78"/>
              </a:rPr>
              <a:t/>
            </a:r>
            <a:br>
              <a:rPr lang="en-US" sz="1600" b="1" dirty="0" smtClean="0">
                <a:latin typeface="+mj-lt"/>
                <a:cs typeface="B Nazanin" pitchFamily="2" charset="-78"/>
              </a:rPr>
            </a:br>
            <a:r>
              <a:rPr lang="fa-IR" sz="1600" b="1" dirty="0" smtClean="0">
                <a:latin typeface="+mj-lt"/>
                <a:cs typeface="B Nazanin" pitchFamily="2" charset="-78"/>
              </a:rPr>
              <a:t>ایران و یا سایر بانکهای دولتی که از‌طرف بانک مرکزی جمهوری اسلامی ایران نمایندگی</a:t>
            </a:r>
            <a:r>
              <a:rPr lang="en-US" sz="1600" b="1" dirty="0" smtClean="0">
                <a:latin typeface="+mj-lt"/>
                <a:cs typeface="B Nazanin" pitchFamily="2" charset="-78"/>
              </a:rPr>
              <a:t/>
            </a:r>
            <a:br>
              <a:rPr lang="en-US" sz="1600" b="1" dirty="0" smtClean="0">
                <a:latin typeface="+mj-lt"/>
                <a:cs typeface="B Nazanin" pitchFamily="2" charset="-78"/>
              </a:rPr>
            </a:br>
            <a:r>
              <a:rPr lang="fa-IR" sz="1600" b="1" dirty="0" smtClean="0">
                <a:latin typeface="+mj-lt"/>
                <a:cs typeface="B Nazanin" pitchFamily="2" charset="-78"/>
              </a:rPr>
              <a:t>داشته باشند، به تعداد مورد نیاز حسابهای بانکی برای پرداختهای مربوط افتتاح خواهد</a:t>
            </a:r>
            <a:r>
              <a:rPr lang="en-US" sz="1600" b="1" dirty="0" smtClean="0">
                <a:latin typeface="+mj-lt"/>
                <a:cs typeface="B Nazanin" pitchFamily="2" charset="-78"/>
              </a:rPr>
              <a:t/>
            </a:r>
            <a:br>
              <a:rPr lang="en-US" sz="1600" b="1" dirty="0" smtClean="0">
                <a:latin typeface="+mj-lt"/>
                <a:cs typeface="B Nazanin" pitchFamily="2" charset="-78"/>
              </a:rPr>
            </a:br>
            <a:r>
              <a:rPr lang="fa-IR" sz="1600" b="1" dirty="0" smtClean="0">
                <a:latin typeface="+mj-lt"/>
                <a:cs typeface="B Nazanin" pitchFamily="2" charset="-78"/>
              </a:rPr>
              <a:t>شد.‌استفاده از حسابهای مزبور در مورد وزارتخانه‌ها و مؤسسات دولتی با امضاء مشترک</a:t>
            </a:r>
            <a:r>
              <a:rPr lang="en-US" sz="1600" b="1" dirty="0" smtClean="0">
                <a:latin typeface="+mj-lt"/>
                <a:cs typeface="B Nazanin" pitchFamily="2" charset="-78"/>
              </a:rPr>
              <a:t/>
            </a:r>
            <a:br>
              <a:rPr lang="en-US" sz="1600" b="1" dirty="0" smtClean="0">
                <a:latin typeface="+mj-lt"/>
                <a:cs typeface="B Nazanin" pitchFamily="2" charset="-78"/>
              </a:rPr>
            </a:br>
            <a:r>
              <a:rPr lang="fa-IR" sz="1600" b="1" dirty="0" smtClean="0">
                <a:latin typeface="+mj-lt"/>
                <a:cs typeface="B Nazanin" pitchFamily="2" charset="-78"/>
              </a:rPr>
              <a:t>ذیحساب و یا مقام مجاز از طرف او و لااقل یک نفر دیگر از‌مقامات مسئول و مجاز</a:t>
            </a:r>
            <a:r>
              <a:rPr lang="en-US" sz="1600" b="1" dirty="0" smtClean="0">
                <a:latin typeface="+mj-lt"/>
                <a:cs typeface="B Nazanin" pitchFamily="2" charset="-78"/>
              </a:rPr>
              <a:t/>
            </a:r>
            <a:br>
              <a:rPr lang="en-US" sz="1600" b="1" dirty="0" smtClean="0">
                <a:latin typeface="+mj-lt"/>
                <a:cs typeface="B Nazanin" pitchFamily="2" charset="-78"/>
              </a:rPr>
            </a:br>
            <a:r>
              <a:rPr lang="fa-IR" sz="1600" b="1" dirty="0" smtClean="0">
                <a:latin typeface="+mj-lt"/>
                <a:cs typeface="B Nazanin" pitchFamily="2" charset="-78"/>
              </a:rPr>
              <a:t>دستگاه مربوط به معرفی خزانه و یا نمایندگی خزانه در استان به عمل خواهد آمد و</a:t>
            </a:r>
            <a:r>
              <a:rPr lang="en-US" sz="1600" b="1" dirty="0" smtClean="0">
                <a:latin typeface="+mj-lt"/>
                <a:cs typeface="B Nazanin" pitchFamily="2" charset="-78"/>
              </a:rPr>
              <a:t/>
            </a:r>
            <a:br>
              <a:rPr lang="en-US" sz="1600" b="1" dirty="0" smtClean="0">
                <a:latin typeface="+mj-lt"/>
                <a:cs typeface="B Nazanin" pitchFamily="2" charset="-78"/>
              </a:rPr>
            </a:br>
            <a:r>
              <a:rPr lang="fa-IR" sz="1600" b="1" dirty="0" smtClean="0">
                <a:latin typeface="+mj-lt"/>
                <a:cs typeface="B Nazanin" pitchFamily="2" charset="-78"/>
              </a:rPr>
              <a:t>کلیه پرداختهای دستگاههای نامبرده‌منحصراً از طریق حسابهای بانکی مذکور مجاز خواهد</a:t>
            </a:r>
            <a:r>
              <a:rPr lang="en-US" sz="1600" b="1" dirty="0" smtClean="0">
                <a:latin typeface="+mj-lt"/>
                <a:cs typeface="B Nazanin" pitchFamily="2" charset="-78"/>
              </a:rPr>
              <a:t/>
            </a:r>
            <a:br>
              <a:rPr lang="en-US" sz="1600" b="1" dirty="0" smtClean="0">
                <a:latin typeface="+mj-lt"/>
                <a:cs typeface="B Nazanin" pitchFamily="2" charset="-78"/>
              </a:rPr>
            </a:br>
            <a:r>
              <a:rPr lang="fa-IR" sz="1600" b="1" dirty="0" smtClean="0">
                <a:latin typeface="+mj-lt"/>
                <a:cs typeface="B Nazanin" pitchFamily="2" charset="-78"/>
              </a:rPr>
              <a:t>بود. استفاده از حسابهای بانکی شرکتهای دولتی با امضاء مشترک مقامات مذکور در</a:t>
            </a:r>
            <a:r>
              <a:rPr lang="en-US" sz="1600" b="1" dirty="0" smtClean="0">
                <a:latin typeface="+mj-lt"/>
                <a:cs typeface="B Nazanin" pitchFamily="2" charset="-78"/>
              </a:rPr>
              <a:t/>
            </a:r>
            <a:br>
              <a:rPr lang="en-US" sz="1600" b="1" dirty="0" smtClean="0">
                <a:latin typeface="+mj-lt"/>
                <a:cs typeface="B Nazanin" pitchFamily="2" charset="-78"/>
              </a:rPr>
            </a:br>
            <a:r>
              <a:rPr lang="fa-IR" sz="1600" b="1" dirty="0" smtClean="0">
                <a:latin typeface="+mj-lt"/>
                <a:cs typeface="B Nazanin" pitchFamily="2" charset="-78"/>
              </a:rPr>
              <a:t>اساسنامه آنها‌و ذیحساب شرکت یا مقام مجاز از طرف او ممکن خواهد بود</a:t>
            </a:r>
            <a:r>
              <a:rPr lang="en-US" sz="1600" b="1" dirty="0" smtClean="0">
                <a:latin typeface="+mj-lt"/>
                <a:cs typeface="B Nazanin" pitchFamily="2" charset="-78"/>
              </a:rPr>
              <a:t>.</a:t>
            </a:r>
            <a:br>
              <a:rPr lang="en-US" sz="1600" b="1" dirty="0" smtClean="0">
                <a:latin typeface="+mj-lt"/>
                <a:cs typeface="B Nazanin" pitchFamily="2" charset="-78"/>
              </a:rPr>
            </a:br>
            <a:r>
              <a:rPr lang="fa-IR" sz="1600" b="1" dirty="0" smtClean="0">
                <a:latin typeface="+mj-lt"/>
                <a:cs typeface="B Nazanin" pitchFamily="2" charset="-78"/>
              </a:rPr>
              <a:t>‌تبصره - مؤسسات و نهادهای عمومی غیر دولتی موضوع ماده 5 این قانون مادامی که از</a:t>
            </a:r>
            <a:r>
              <a:rPr lang="en-US" sz="1600" b="1" dirty="0" smtClean="0">
                <a:latin typeface="+mj-lt"/>
                <a:cs typeface="B Nazanin" pitchFamily="2" charset="-78"/>
              </a:rPr>
              <a:t/>
            </a:r>
            <a:br>
              <a:rPr lang="en-US" sz="1600" b="1" dirty="0" smtClean="0">
                <a:latin typeface="+mj-lt"/>
                <a:cs typeface="B Nazanin" pitchFamily="2" charset="-78"/>
              </a:rPr>
            </a:br>
            <a:r>
              <a:rPr lang="fa-IR" sz="1600" b="1" dirty="0" smtClean="0">
                <a:latin typeface="+mj-lt"/>
                <a:cs typeface="B Nazanin" pitchFamily="2" charset="-78"/>
              </a:rPr>
              <a:t>محل درآمد عمومی وجهی دریافت می‌دارند و در مورد‌وجوه مذکور مشمول مقررات این ماده خواهند بود و وجوه اعتباراتی که در قانون بودجه کل کشور برای این قبیل دستگاهها به تصویب می‌رسد، توسط‌ خزانه و یا نمایندگی خزانه در استان منحصراً از طریق حسابهای</a:t>
            </a:r>
            <a:r>
              <a:rPr lang="en-US" sz="1600" b="1" dirty="0" smtClean="0">
                <a:latin typeface="+mj-lt"/>
                <a:cs typeface="B Nazanin" pitchFamily="2" charset="-78"/>
              </a:rPr>
              <a:t> </a:t>
            </a:r>
            <a:r>
              <a:rPr lang="fa-IR" sz="1600" b="1" dirty="0" smtClean="0">
                <a:latin typeface="+mj-lt"/>
                <a:cs typeface="B Nazanin" pitchFamily="2" charset="-78"/>
              </a:rPr>
              <a:t>بانکی مذکور قابل پرداخت می‌باشد</a:t>
            </a:r>
            <a:r>
              <a:rPr lang="en-US" sz="1600" b="1" dirty="0" smtClean="0">
                <a:latin typeface="+mj-lt"/>
                <a:cs typeface="B Nazanin" pitchFamily="2" charset="-78"/>
              </a:rPr>
              <a:t>.</a:t>
            </a:r>
            <a:endParaRPr lang="en-US" sz="1600" b="1" dirty="0">
              <a:latin typeface="+mj-lt"/>
              <a:cs typeface="B Nazanin" pitchFamily="2" charset="-78"/>
            </a:endParaRPr>
          </a:p>
        </p:txBody>
      </p:sp>
      <p:sp>
        <p:nvSpPr>
          <p:cNvPr id="5" name="Rounded Rectangle 4"/>
          <p:cNvSpPr/>
          <p:nvPr/>
        </p:nvSpPr>
        <p:spPr>
          <a:xfrm>
            <a:off x="1071538" y="214290"/>
            <a:ext cx="7429552" cy="642942"/>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buNone/>
            </a:pPr>
            <a:r>
              <a:rPr lang="fa-IR" sz="2800" b="1" dirty="0" smtClean="0">
                <a:cs typeface="2  Titr" pitchFamily="2" charset="-78"/>
              </a:rPr>
              <a:t>اصلاحیه محاسبات عمومی</a:t>
            </a:r>
          </a:p>
        </p:txBody>
      </p:sp>
      <p:sp>
        <p:nvSpPr>
          <p:cNvPr id="4" name="Rounded Rectangle 3">
            <a:hlinkClick r:id="rId2" action="ppaction://hlinksldjump"/>
          </p:cNvPr>
          <p:cNvSpPr/>
          <p:nvPr/>
        </p:nvSpPr>
        <p:spPr>
          <a:xfrm>
            <a:off x="214282" y="142852"/>
            <a:ext cx="1214446"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200" b="1" dirty="0" smtClean="0">
                <a:solidFill>
                  <a:srgbClr val="C00000"/>
                </a:solidFill>
                <a:cs typeface="B Zar" pitchFamily="2" charset="-78"/>
              </a:rPr>
              <a:t>بازگشت</a:t>
            </a:r>
            <a:endParaRPr lang="en-US" sz="2200" b="1" dirty="0">
              <a:solidFill>
                <a:srgbClr val="C00000"/>
              </a:solidFill>
              <a:cs typeface="B Za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style>
          <a:lnRef idx="0">
            <a:schemeClr val="accent5"/>
          </a:lnRef>
          <a:fillRef idx="3">
            <a:schemeClr val="accent5"/>
          </a:fillRef>
          <a:effectRef idx="3">
            <a:schemeClr val="accent5"/>
          </a:effectRef>
          <a:fontRef idx="minor">
            <a:schemeClr val="lt1"/>
          </a:fontRef>
        </p:style>
        <p:txBody>
          <a:bodyPr>
            <a:normAutofit/>
          </a:bodyPr>
          <a:lstStyle/>
          <a:p>
            <a:r>
              <a:rPr lang="fa-IR" sz="4000" dirty="0" smtClean="0">
                <a:cs typeface="B Titr" pitchFamily="2" charset="-78"/>
              </a:rPr>
              <a:t>قانون مالیات بر ارزش افزوده</a:t>
            </a:r>
            <a:endParaRPr lang="fa-IR" sz="4000" dirty="0">
              <a:cs typeface="B Titr" pitchFamily="2" charset="-78"/>
            </a:endParaRPr>
          </a:p>
        </p:txBody>
      </p:sp>
      <p:sp>
        <p:nvSpPr>
          <p:cNvPr id="3" name="Content Placeholder 2"/>
          <p:cNvSpPr>
            <a:spLocks noGrp="1"/>
          </p:cNvSpPr>
          <p:nvPr>
            <p:ph idx="1"/>
          </p:nvPr>
        </p:nvSpPr>
        <p:spPr>
          <a:xfrm>
            <a:off x="457200" y="1428736"/>
            <a:ext cx="8229600" cy="5286412"/>
          </a:xfrm>
        </p:spPr>
        <p:style>
          <a:lnRef idx="1">
            <a:schemeClr val="accent2"/>
          </a:lnRef>
          <a:fillRef idx="2">
            <a:schemeClr val="accent2"/>
          </a:fillRef>
          <a:effectRef idx="1">
            <a:schemeClr val="accent2"/>
          </a:effectRef>
          <a:fontRef idx="minor">
            <a:schemeClr val="dk1"/>
          </a:fontRef>
        </p:style>
        <p:txBody>
          <a:bodyPr>
            <a:normAutofit/>
          </a:bodyPr>
          <a:lstStyle/>
          <a:p>
            <a:pPr algn="just" rtl="1">
              <a:lnSpc>
                <a:spcPct val="170000"/>
              </a:lnSpc>
              <a:buNone/>
            </a:pPr>
            <a:r>
              <a:rPr lang="fa-IR" b="1" dirty="0" smtClean="0">
                <a:cs typeface="B Zar" pitchFamily="2" charset="-78"/>
              </a:rPr>
              <a:t>جزء 11 ماده 12</a:t>
            </a:r>
          </a:p>
          <a:p>
            <a:pPr algn="just" rtl="1">
              <a:lnSpc>
                <a:spcPct val="200000"/>
              </a:lnSpc>
              <a:buNone/>
            </a:pPr>
            <a:r>
              <a:rPr lang="fa-IR" sz="2400" b="1" dirty="0" smtClean="0">
                <a:cs typeface="B Nazanin" pitchFamily="2" charset="-78"/>
              </a:rPr>
              <a:t>خدمات بانکی و اعتباری بانکها، مؤسسات و تعاونی‌های اعتباری و صندوق‌های قرض‌الحسنه مجاز و صندوق تعاون و صندوق حمایت از توسعه سرمایه گذاری از شمول مواد (39) , (40) , (41) و (76) قانون محاسبات عمومی کشور مصوب 1366/04/01 و اصلاحات بعدی آن مستثنی می شوند.</a:t>
            </a:r>
          </a:p>
          <a:p>
            <a:pPr algn="just" rtl="1">
              <a:lnSpc>
                <a:spcPct val="170000"/>
              </a:lnSpc>
              <a:buNone/>
            </a:pPr>
            <a:endParaRPr lang="fa-IR" sz="1800" b="1" dirty="0" smtClean="0"/>
          </a:p>
          <a:p>
            <a:pPr algn="just" rtl="1">
              <a:lnSpc>
                <a:spcPct val="170000"/>
              </a:lnSpc>
              <a:buNone/>
            </a:pPr>
            <a:endParaRPr lang="fa-IR" sz="1800" b="1" dirty="0" smtClean="0"/>
          </a:p>
          <a:p>
            <a:pPr algn="just" rtl="1">
              <a:lnSpc>
                <a:spcPct val="170000"/>
              </a:lnSpc>
              <a:buNone/>
            </a:pPr>
            <a:endParaRPr lang="fa-IR" sz="1800" b="1" dirty="0"/>
          </a:p>
        </p:txBody>
      </p:sp>
      <p:sp>
        <p:nvSpPr>
          <p:cNvPr id="5" name="Rounded Rectangle 4">
            <a:hlinkClick r:id="rId2" action="ppaction://hlinksldjump"/>
          </p:cNvPr>
          <p:cNvSpPr/>
          <p:nvPr/>
        </p:nvSpPr>
        <p:spPr>
          <a:xfrm>
            <a:off x="214282" y="6000768"/>
            <a:ext cx="1071570" cy="64291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a-IR" sz="2400" b="1" dirty="0" smtClean="0">
                <a:solidFill>
                  <a:srgbClr val="C00000"/>
                </a:solidFill>
              </a:rPr>
              <a:t>بازگشت</a:t>
            </a:r>
            <a:endParaRPr lang="en-US" sz="2400" b="1" dirty="0">
              <a:solidFill>
                <a:srgbClr val="C00000"/>
              </a:solidFill>
            </a:endParaRPr>
          </a:p>
        </p:txBody>
      </p:sp>
      <p:sp>
        <p:nvSpPr>
          <p:cNvPr id="7" name="Rectangle 6">
            <a:hlinkClick r:id="rId2" action="ppaction://hlinksldjump"/>
          </p:cNvPr>
          <p:cNvSpPr/>
          <p:nvPr/>
        </p:nvSpPr>
        <p:spPr>
          <a:xfrm>
            <a:off x="0" y="0"/>
            <a:ext cx="9144000" cy="6858000"/>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style>
          <a:lnRef idx="1">
            <a:schemeClr val="accent1"/>
          </a:lnRef>
          <a:fillRef idx="2">
            <a:schemeClr val="accent1"/>
          </a:fillRef>
          <a:effectRef idx="1">
            <a:schemeClr val="accent1"/>
          </a:effectRef>
          <a:fontRef idx="minor">
            <a:schemeClr val="dk1"/>
          </a:fontRef>
        </p:style>
        <p:txBody>
          <a:bodyPr>
            <a:normAutofit/>
          </a:bodyPr>
          <a:lstStyle/>
          <a:p>
            <a:r>
              <a:rPr lang="fa-IR" sz="4000" b="1" dirty="0" smtClean="0">
                <a:cs typeface="B Zar" pitchFamily="2" charset="-78"/>
              </a:rPr>
              <a:t>ماده 17 قانون افزایش بهره وری</a:t>
            </a:r>
            <a:endParaRPr lang="en-US" sz="4000" b="1" dirty="0">
              <a:cs typeface="B Zar" pitchFamily="2" charset="-78"/>
            </a:endParaRPr>
          </a:p>
        </p:txBody>
      </p:sp>
      <p:sp>
        <p:nvSpPr>
          <p:cNvPr id="3" name="Content Placeholder 2"/>
          <p:cNvSpPr>
            <a:spLocks noGrp="1"/>
          </p:cNvSpPr>
          <p:nvPr>
            <p:ph idx="1"/>
          </p:nvPr>
        </p:nvSpPr>
        <p:spPr>
          <a:xfrm>
            <a:off x="428596" y="1357298"/>
            <a:ext cx="8229600" cy="5357850"/>
          </a:xfrm>
        </p:spPr>
        <p:style>
          <a:lnRef idx="1">
            <a:schemeClr val="accent5"/>
          </a:lnRef>
          <a:fillRef idx="2">
            <a:schemeClr val="accent5"/>
          </a:fillRef>
          <a:effectRef idx="1">
            <a:schemeClr val="accent5"/>
          </a:effectRef>
          <a:fontRef idx="minor">
            <a:schemeClr val="dk1"/>
          </a:fontRef>
        </p:style>
        <p:txBody>
          <a:bodyPr>
            <a:normAutofit fontScale="40000" lnSpcReduction="20000"/>
          </a:bodyPr>
          <a:lstStyle/>
          <a:p>
            <a:pPr algn="just" rtl="1">
              <a:lnSpc>
                <a:spcPct val="170000"/>
              </a:lnSpc>
              <a:buNone/>
            </a:pPr>
            <a:r>
              <a:rPr lang="ar-SA" sz="3500" b="1" dirty="0">
                <a:solidFill>
                  <a:srgbClr val="C00000"/>
                </a:solidFill>
                <a:cs typeface="B Nazanin" pitchFamily="2" charset="-78"/>
              </a:rPr>
              <a:t>ماده17ـ </a:t>
            </a:r>
            <a:r>
              <a:rPr lang="ar-SA" sz="3500" b="1" dirty="0">
                <a:cs typeface="B Nazanin" pitchFamily="2" charset="-78"/>
              </a:rPr>
              <a:t>وزارت جهاد کشاورزی موظف است علاوه بر منابع پیش‎بینی شده در ماده (12) قانون تشکیل وزارت جهاد کشاورزی و در اجرا بند «د» ماده (18) قانون برنامه چهارم توسعه اقتصادی، اجتماعی و فرهنگی جمهوری اسلامی ایران، چهل و نه درصد (49%) آورده سهم دولت در تشکیل و افزایش سرمایه صندوقهای غیردولتی حمایت از توسعه بخش کشاورزی، (بخشی، شهرستانی، استانی، ملی، تخصصی و محصولی) را از محل فروش امکانات قابل واگذاری وزارت جهاد کشاورزی و سازمانهای تابعه پس از واریز به حساب خزانه و رعایت مقررات مربوطه از طریق شرکت مادر تخصصی صندوق حمایت از توسعه سرمایه‎گذاری در بخش کشاورزی در سراسر کشور تأمین نماید</a:t>
            </a:r>
            <a:r>
              <a:rPr lang="en-US" sz="3500" b="1" dirty="0">
                <a:cs typeface="B Nazanin" pitchFamily="2" charset="-78"/>
              </a:rPr>
              <a:t>.</a:t>
            </a:r>
          </a:p>
          <a:p>
            <a:pPr algn="just" rtl="1">
              <a:lnSpc>
                <a:spcPct val="170000"/>
              </a:lnSpc>
              <a:buNone/>
            </a:pPr>
            <a:r>
              <a:rPr lang="ar-SA" sz="3500" b="1" dirty="0">
                <a:solidFill>
                  <a:srgbClr val="C00000"/>
                </a:solidFill>
                <a:cs typeface="B Nazanin" pitchFamily="2" charset="-78"/>
              </a:rPr>
              <a:t>تبصره 1ـ</a:t>
            </a:r>
            <a:r>
              <a:rPr lang="ar-SA" sz="3500" b="1" dirty="0">
                <a:cs typeface="B Nazanin" pitchFamily="2" charset="-78"/>
              </a:rPr>
              <a:t> صندوقهای موضوع این ماده مجاز به فعالیت مالی، اعتباری و بازرگانی در بخش کشاورزی و منابع طبیعی و توسعه صنایع تبدیلی و تکمیلی از جمله فعالیتهای موضوع ماده (6) این قانون می‎باشند</a:t>
            </a:r>
            <a:r>
              <a:rPr lang="en-US" sz="3500" b="1" dirty="0">
                <a:cs typeface="B Nazanin" pitchFamily="2" charset="-78"/>
              </a:rPr>
              <a:t>.</a:t>
            </a:r>
          </a:p>
          <a:p>
            <a:pPr algn="just" rtl="1">
              <a:lnSpc>
                <a:spcPct val="170000"/>
              </a:lnSpc>
              <a:buNone/>
            </a:pPr>
            <a:r>
              <a:rPr lang="ar-SA" sz="3500" b="1" dirty="0">
                <a:solidFill>
                  <a:srgbClr val="C00000"/>
                </a:solidFill>
                <a:cs typeface="B Nazanin" pitchFamily="2" charset="-78"/>
              </a:rPr>
              <a:t>تبصره2ـ</a:t>
            </a:r>
            <a:r>
              <a:rPr lang="ar-SA" sz="3500" b="1" dirty="0">
                <a:cs typeface="B Nazanin" pitchFamily="2" charset="-78"/>
              </a:rPr>
              <a:t> دولت مکلف است حداقل بیست و پنج درصد (25%) از منابع قابل تخصیص حساب ذخیره ارزی (سهم بخش غیردولتی) را به صورت ارزی جهت توانمندسازی تشکلهای غیردولتی برای فعالیتهای اقتصادی و توسعه سرمایه‎گذاری در بخش کشاورزی و منـابع طبیعی و توسعـه صنایع تبدیلی و تکـمیلی با هدف تولید برای توسعه صادرات در اختیار صندوقهای حمایت از توسعه بخش کشاورزی قرار دهد تا با مشارکت مالی تشکلها و تولیدکنندگان و بهره‎برداران در امر سرمایه‎گذاری این بخش اقدام نمایند</a:t>
            </a:r>
            <a:r>
              <a:rPr lang="en-US" sz="3500" b="1" dirty="0">
                <a:cs typeface="B Nazanin" pitchFamily="2" charset="-78"/>
              </a:rPr>
              <a:t>.</a:t>
            </a:r>
          </a:p>
          <a:p>
            <a:pPr algn="just" rtl="1">
              <a:lnSpc>
                <a:spcPct val="170000"/>
              </a:lnSpc>
              <a:buNone/>
            </a:pPr>
            <a:r>
              <a:rPr lang="ar-SA" sz="3500" b="1" dirty="0">
                <a:cs typeface="B Nazanin" pitchFamily="2" charset="-78"/>
              </a:rPr>
              <a:t>بازپرداخت اصل و سود این تسهیلات به صورت ارزی به حساب ذخیره ارزی واریز می‎گردد. پنجاه درصد (50%) سود حاصله ناشی از این فعالیتها پس از واریز به حساب ذخیره ارزی و با رعایت مقررات مربوط، به عنوان سهم دولت (موضوع این ماده) در تجهیز منابع و افزایش سرمایه صندوقهای مذکور، از طریق شرکت مادر تخصصی صندوق حمایت از توسعه بخش کشاورزی به حساب این صندوقها واریز می‎گردد</a:t>
            </a:r>
            <a:r>
              <a:rPr lang="en-US" sz="3500" b="1" dirty="0" smtClean="0">
                <a:cs typeface="B Nazanin" pitchFamily="2" charset="-78"/>
              </a:rPr>
              <a:t>.</a:t>
            </a:r>
            <a:endParaRPr lang="en-US" sz="3500" b="1" dirty="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style>
          <a:lnRef idx="0">
            <a:schemeClr val="accent1"/>
          </a:lnRef>
          <a:fillRef idx="3">
            <a:schemeClr val="accent1"/>
          </a:fillRef>
          <a:effectRef idx="3">
            <a:schemeClr val="accent1"/>
          </a:effectRef>
          <a:fontRef idx="minor">
            <a:schemeClr val="lt1"/>
          </a:fontRef>
        </p:style>
        <p:txBody>
          <a:bodyPr>
            <a:normAutofit/>
          </a:bodyPr>
          <a:lstStyle/>
          <a:p>
            <a:r>
              <a:rPr lang="fa-IR" sz="4000" b="1" dirty="0" smtClean="0">
                <a:solidFill>
                  <a:srgbClr val="C00000"/>
                </a:solidFill>
                <a:cs typeface="B Zar" pitchFamily="2" charset="-78"/>
              </a:rPr>
              <a:t>ماده 17</a:t>
            </a:r>
            <a:r>
              <a:rPr lang="fa-IR" sz="4000" b="1" dirty="0" smtClean="0">
                <a:cs typeface="B Zar" pitchFamily="2" charset="-78"/>
              </a:rPr>
              <a:t> قانون افزایش بهره وری</a:t>
            </a:r>
            <a:r>
              <a:rPr lang="en-US" sz="4000" b="1" dirty="0" smtClean="0">
                <a:cs typeface="B Zar" pitchFamily="2" charset="-78"/>
              </a:rPr>
              <a:t> </a:t>
            </a:r>
            <a:r>
              <a:rPr lang="fa-IR" sz="4000" b="1" dirty="0" smtClean="0">
                <a:cs typeface="B Zar" pitchFamily="2" charset="-78"/>
              </a:rPr>
              <a:t>ادامه</a:t>
            </a:r>
            <a:endParaRPr lang="en-US" sz="4000" b="1" dirty="0">
              <a:cs typeface="B Zar" pitchFamily="2" charset="-78"/>
            </a:endParaRPr>
          </a:p>
        </p:txBody>
      </p:sp>
      <p:sp>
        <p:nvSpPr>
          <p:cNvPr id="3" name="Content Placeholder 2"/>
          <p:cNvSpPr>
            <a:spLocks noGrp="1"/>
          </p:cNvSpPr>
          <p:nvPr>
            <p:ph idx="1"/>
          </p:nvPr>
        </p:nvSpPr>
        <p:spPr>
          <a:xfrm>
            <a:off x="500034" y="1142984"/>
            <a:ext cx="8229600" cy="5572140"/>
          </a:xfrm>
        </p:spPr>
        <p:style>
          <a:lnRef idx="2">
            <a:schemeClr val="accent3"/>
          </a:lnRef>
          <a:fillRef idx="1">
            <a:schemeClr val="lt1"/>
          </a:fillRef>
          <a:effectRef idx="0">
            <a:schemeClr val="accent3"/>
          </a:effectRef>
          <a:fontRef idx="minor">
            <a:schemeClr val="dk1"/>
          </a:fontRef>
        </p:style>
        <p:txBody>
          <a:bodyPr>
            <a:noAutofit/>
          </a:bodyPr>
          <a:lstStyle/>
          <a:p>
            <a:pPr algn="just" rtl="1">
              <a:lnSpc>
                <a:spcPct val="170000"/>
              </a:lnSpc>
              <a:buNone/>
            </a:pPr>
            <a:r>
              <a:rPr lang="ar-SA" sz="1400" b="1" dirty="0">
                <a:solidFill>
                  <a:srgbClr val="C00000"/>
                </a:solidFill>
                <a:cs typeface="B Nazanin" pitchFamily="2" charset="-78"/>
              </a:rPr>
              <a:t>تبصره3ـ</a:t>
            </a:r>
            <a:r>
              <a:rPr lang="ar-SA" sz="1400" b="1" dirty="0">
                <a:cs typeface="B Nazanin" pitchFamily="2" charset="-78"/>
              </a:rPr>
              <a:t> صندوقهای موضوع این ماده می‎توانند ضمن رعایت ضوابط و دستورالعمل بانک مرکزی، با انتشار اوراق مشارکت (با تضمین اصل و سود توسط دولت و با رعایت حکم بند «ح» ماده</a:t>
            </a:r>
            <a:r>
              <a:rPr lang="en-US" sz="1400" b="1" dirty="0">
                <a:cs typeface="B Nazanin" pitchFamily="2" charset="-78"/>
              </a:rPr>
              <a:t> (10) </a:t>
            </a:r>
            <a:r>
              <a:rPr lang="ar-SA" sz="1400" b="1" dirty="0">
                <a:cs typeface="B Nazanin" pitchFamily="2" charset="-78"/>
              </a:rPr>
              <a:t>قانون برنامه چهارم توسعه اقتصادی، اجتماعی و فرهنگی جمهوری اسلامی ایران</a:t>
            </a:r>
            <a:r>
              <a:rPr lang="en-US" sz="1400" b="1" dirty="0">
                <a:cs typeface="B Nazanin" pitchFamily="2" charset="-78"/>
              </a:rPr>
              <a:t>) </a:t>
            </a:r>
            <a:r>
              <a:rPr lang="ar-SA" sz="1400" b="1" dirty="0">
                <a:cs typeface="B Nazanin" pitchFamily="2" charset="-78"/>
              </a:rPr>
              <a:t>منابع لازم برای اعطاء تسهیلات مورد نیاز بخش کشاورزی و منابع طبیعی و توسعه صنایع تبدیلی و تکمیلی را فراهم نمایند</a:t>
            </a:r>
            <a:r>
              <a:rPr lang="en-US" sz="1400" b="1" dirty="0">
                <a:cs typeface="B Nazanin" pitchFamily="2" charset="-78"/>
              </a:rPr>
              <a:t>.</a:t>
            </a:r>
          </a:p>
          <a:p>
            <a:pPr algn="just" rtl="1">
              <a:lnSpc>
                <a:spcPct val="170000"/>
              </a:lnSpc>
              <a:buNone/>
            </a:pPr>
            <a:r>
              <a:rPr lang="ar-SA" sz="1400" b="1" dirty="0">
                <a:solidFill>
                  <a:srgbClr val="C00000"/>
                </a:solidFill>
                <a:cs typeface="B Nazanin" pitchFamily="2" charset="-78"/>
              </a:rPr>
              <a:t>تبصره4ـ</a:t>
            </a:r>
            <a:r>
              <a:rPr lang="ar-SA" sz="1400" b="1" dirty="0">
                <a:cs typeface="B Nazanin" pitchFamily="2" charset="-78"/>
              </a:rPr>
              <a:t> وزارت جهاد کشاورزی و سایر دستگاههای اجرائی مجازند منابع مالی بخش کشاورزی و منابع طبیعی و توسعه صنایع تبدیلی و تکمیلی، اعم از یارانه، اعتبارات کمکهای بلاعوض، کمکهای فنی و اعتباری و وجوه اداره شده را با عاملیت صندوقهای حمایت از توسعه بخش کشاورزی و مشارکت مالی بهره‌برداران این بخش، به مرحله اجراء درآورند</a:t>
            </a:r>
            <a:r>
              <a:rPr lang="en-US" sz="1400" b="1" dirty="0">
                <a:cs typeface="B Nazanin" pitchFamily="2" charset="-78"/>
              </a:rPr>
              <a:t>.</a:t>
            </a:r>
          </a:p>
          <a:p>
            <a:pPr algn="just" rtl="1">
              <a:lnSpc>
                <a:spcPct val="170000"/>
              </a:lnSpc>
              <a:buNone/>
            </a:pPr>
            <a:r>
              <a:rPr lang="ar-SA" sz="1400" b="1" dirty="0">
                <a:solidFill>
                  <a:srgbClr val="C00000"/>
                </a:solidFill>
                <a:cs typeface="B Nazanin" pitchFamily="2" charset="-78"/>
              </a:rPr>
              <a:t>تبصره5 ـ </a:t>
            </a:r>
            <a:r>
              <a:rPr lang="ar-SA" sz="1400" b="1" dirty="0">
                <a:cs typeface="B Nazanin" pitchFamily="2" charset="-78"/>
              </a:rPr>
              <a:t>در اجراء بند «ج» ماده (18) قانون برنامه چهارم توسعه اقتصادی، اجتماعی و فرهنگی جمهوری اسلامی ایران، صندوقهای حمایت از توسعه بخش کشاورزی مجازند در راستای قانون بیمه محصولات کشاورزی مصوب 1/3/1362 و اصلاحیه‎های بعدی آن، به عنوان دستگاه بیمه‎گر عمل نمایند. در این صورت، دولت با عقد قرارداد با این صنـدوقها سهم خود را اعم از یارانه حـق بیمه و مابه‎التفاوت خسارت به حساب صندوقـهای مذکور واریز می‎نماید. نظارت بر عمـلکرد بیمه‎ای این صندوقها با وزارت جهاد کشاورزی می‎باشد</a:t>
            </a:r>
            <a:r>
              <a:rPr lang="en-US" sz="1400" b="1" dirty="0">
                <a:cs typeface="B Nazanin" pitchFamily="2" charset="-78"/>
              </a:rPr>
              <a:t>.</a:t>
            </a:r>
          </a:p>
          <a:p>
            <a:pPr algn="just" rtl="1">
              <a:lnSpc>
                <a:spcPct val="170000"/>
              </a:lnSpc>
              <a:buNone/>
            </a:pPr>
            <a:r>
              <a:rPr lang="ar-SA" sz="1400" b="1" dirty="0">
                <a:solidFill>
                  <a:srgbClr val="C00000"/>
                </a:solidFill>
                <a:cs typeface="B Nazanin" pitchFamily="2" charset="-78"/>
              </a:rPr>
              <a:t>تبصره6 ـ </a:t>
            </a:r>
            <a:r>
              <a:rPr lang="ar-SA" sz="1400" b="1" dirty="0">
                <a:cs typeface="B Nazanin" pitchFamily="2" charset="-78"/>
              </a:rPr>
              <a:t>صندوقهای موضوع این ماده برای تأمین و تجهیز منابع مالی، با رعایت قانون بانکداری اسلامی و ماده (13) قانون برنامه چهارم توسعه اقتصادی، اجتماعی و فرهنگی جمهوری اسلامی ایران مجاز به دریافت تسهیلات و یا مشارکت با بانکهای خارجی، ازجمله بانک توسعه اسلامی می‎باشند</a:t>
            </a:r>
            <a:r>
              <a:rPr lang="en-US" sz="1400" b="1" dirty="0">
                <a:cs typeface="B Nazanin" pitchFamily="2" charset="-78"/>
              </a:rPr>
              <a:t>.</a:t>
            </a:r>
          </a:p>
          <a:p>
            <a:pPr algn="just" rtl="1">
              <a:lnSpc>
                <a:spcPct val="170000"/>
              </a:lnSpc>
              <a:buNone/>
            </a:pPr>
            <a:endParaRPr lang="en-US" sz="1400" b="1" dirty="0">
              <a:cs typeface="B Nazanin" pitchFamily="2" charset="-78"/>
            </a:endParaRPr>
          </a:p>
        </p:txBody>
      </p:sp>
      <p:sp>
        <p:nvSpPr>
          <p:cNvPr id="5" name="Rectangle 4">
            <a:hlinkClick r:id="rId2" action="ppaction://hlinksldjump"/>
          </p:cNvPr>
          <p:cNvSpPr/>
          <p:nvPr/>
        </p:nvSpPr>
        <p:spPr>
          <a:xfrm>
            <a:off x="0" y="0"/>
            <a:ext cx="9144000" cy="6858000"/>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ounded Rectangle 5">
            <a:hlinkClick r:id="rId2" action="ppaction://hlinksldjump"/>
          </p:cNvPr>
          <p:cNvSpPr/>
          <p:nvPr/>
        </p:nvSpPr>
        <p:spPr>
          <a:xfrm>
            <a:off x="0" y="0"/>
            <a:ext cx="1071570" cy="64291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a-IR" sz="2200" b="1" dirty="0" smtClean="0">
                <a:solidFill>
                  <a:srgbClr val="C00000"/>
                </a:solidFill>
                <a:cs typeface="B Zar" pitchFamily="2" charset="-78"/>
              </a:rPr>
              <a:t>بازگشت</a:t>
            </a:r>
            <a:endParaRPr lang="en-US" sz="2200" b="1" dirty="0">
              <a:solidFill>
                <a:srgbClr val="C00000"/>
              </a:solidFill>
              <a:cs typeface="B Za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a:gsLst>
              <a:gs pos="0">
                <a:srgbClr val="DDEBCF"/>
              </a:gs>
              <a:gs pos="50000">
                <a:srgbClr val="9CB86E"/>
              </a:gs>
              <a:gs pos="100000">
                <a:srgbClr val="156B13"/>
              </a:gs>
            </a:gsLst>
            <a:lin ang="5400000" scaled="0"/>
          </a:gra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ounded Rectangle 5"/>
          <p:cNvSpPr/>
          <p:nvPr/>
        </p:nvSpPr>
        <p:spPr>
          <a:xfrm>
            <a:off x="357158" y="285728"/>
            <a:ext cx="8429684" cy="1214446"/>
          </a:xfrm>
          <a:prstGeom prst="roundRect">
            <a:avLst/>
          </a:prstGeom>
          <a:solidFill>
            <a:schemeClr val="accent1">
              <a:lumMod val="50000"/>
              <a:alpha val="78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smtClean="0">
                <a:cs typeface="B Titr" pitchFamily="2" charset="-78"/>
              </a:rPr>
              <a:t>قانون پولی و بانک – قانون رفع موانع تولید رقابت</a:t>
            </a:r>
            <a:endParaRPr lang="fa-IR" sz="2800" dirty="0">
              <a:cs typeface="B Titr" pitchFamily="2" charset="-78"/>
            </a:endParaRPr>
          </a:p>
        </p:txBody>
      </p:sp>
      <p:sp>
        <p:nvSpPr>
          <p:cNvPr id="7" name="Rectangle 6"/>
          <p:cNvSpPr/>
          <p:nvPr/>
        </p:nvSpPr>
        <p:spPr>
          <a:xfrm>
            <a:off x="389268" y="1805590"/>
            <a:ext cx="8358246" cy="4714908"/>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fa-IR" sz="2600" b="1" dirty="0" smtClean="0">
                <a:cs typeface="B Nazanin" pitchFamily="2" charset="-78"/>
              </a:rPr>
              <a:t>ماده 15- صندوق ضمانت سرمایه‌گذاری صنایع کوچک، صندوق حمایت از تحقیقات و توسعه صنایع الکترونیک، صنایع دریایی و بیمه سرمایه‌گذاری فعالیت‌های معدنی و صندوق حمایت از توسعه سرمایه‌گذاری در بخش کشاورزی، به جزء (11) ماده(12</a:t>
            </a:r>
            <a:r>
              <a:rPr lang="en-US" sz="2600" b="1" dirty="0" smtClean="0">
                <a:cs typeface="B Nazanin" pitchFamily="2" charset="-78"/>
              </a:rPr>
              <a:t>) </a:t>
            </a:r>
            <a:r>
              <a:rPr lang="fa-IR" sz="2600" b="1" dirty="0" smtClean="0">
                <a:cs typeface="B Nazanin" pitchFamily="2" charset="-78"/>
              </a:rPr>
              <a:t>قانون مالیات بر ارزش افزوده مصوب 1387/2/17 و اصلاحات بعدی آن و تبصره ماده (145) قانون مالیات‌های مستقیم اضافه و از شمول مواد(39)، ‌(40)، (41</a:t>
            </a:r>
            <a:r>
              <a:rPr lang="en-US" sz="2600" b="1" dirty="0" smtClean="0">
                <a:cs typeface="B Nazanin" pitchFamily="2" charset="-78"/>
              </a:rPr>
              <a:t>) </a:t>
            </a:r>
            <a:r>
              <a:rPr lang="fa-IR" sz="2600" b="1" dirty="0" smtClean="0">
                <a:cs typeface="B Nazanin" pitchFamily="2" charset="-78"/>
              </a:rPr>
              <a:t>و (76) قانون محاسبات عمومی کشور مصوب 1/6/1 و اصلاحات بعدی آن مستثنی می‌شوند</a:t>
            </a:r>
            <a:endParaRPr lang="en-US" sz="2600" b="1" dirty="0" smtClean="0">
              <a:cs typeface="B Nazanin" pitchFamily="2" charset="-78"/>
            </a:endParaRPr>
          </a:p>
        </p:txBody>
      </p:sp>
      <p:sp>
        <p:nvSpPr>
          <p:cNvPr id="5" name="Rectangle 4">
            <a:hlinkClick r:id="rId2" action="ppaction://hlinksldjump"/>
          </p:cNvPr>
          <p:cNvSpPr/>
          <p:nvPr/>
        </p:nvSpPr>
        <p:spPr>
          <a:xfrm>
            <a:off x="0" y="0"/>
            <a:ext cx="9144000" cy="6858000"/>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ounded Rectangle 7">
            <a:hlinkClick r:id="rId2" action="ppaction://hlinksldjump"/>
          </p:cNvPr>
          <p:cNvSpPr/>
          <p:nvPr/>
        </p:nvSpPr>
        <p:spPr>
          <a:xfrm>
            <a:off x="214282" y="6072206"/>
            <a:ext cx="1071570" cy="64291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a-IR" sz="2200" b="1" dirty="0" smtClean="0">
                <a:solidFill>
                  <a:srgbClr val="C00000"/>
                </a:solidFill>
                <a:cs typeface="B Zar" pitchFamily="2" charset="-78"/>
              </a:rPr>
              <a:t>بازگشت</a:t>
            </a:r>
            <a:endParaRPr lang="en-US" sz="2200" b="1" dirty="0">
              <a:solidFill>
                <a:srgbClr val="C00000"/>
              </a:solidFill>
              <a:cs typeface="B Za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fa-IR" sz="4000" b="1" dirty="0" smtClean="0">
                <a:cs typeface="B Zar" pitchFamily="2" charset="-78"/>
              </a:rPr>
              <a:t>اصلاحیه قانون مالیات مستقیم</a:t>
            </a:r>
            <a:endParaRPr lang="fa-IR" sz="4000" b="1" dirty="0">
              <a:cs typeface="B Zar" pitchFamily="2" charset="-78"/>
            </a:endParaRPr>
          </a:p>
        </p:txBody>
      </p:sp>
      <p:sp>
        <p:nvSpPr>
          <p:cNvPr id="3" name="Content Placeholder 2"/>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lstStyle/>
          <a:p>
            <a:pPr algn="just" rtl="1">
              <a:buNone/>
            </a:pPr>
            <a:r>
              <a:rPr lang="fa-IR" b="1" dirty="0" smtClean="0">
                <a:solidFill>
                  <a:srgbClr val="C00000"/>
                </a:solidFill>
                <a:cs typeface="B Nazanin" pitchFamily="2" charset="-78"/>
              </a:rPr>
              <a:t>بند 31: </a:t>
            </a:r>
            <a:r>
              <a:rPr lang="fa-IR" b="1" dirty="0" smtClean="0">
                <a:solidFill>
                  <a:srgbClr val="002060"/>
                </a:solidFill>
                <a:cs typeface="B Nazanin" pitchFamily="2" charset="-78"/>
              </a:rPr>
              <a:t>در ماده 133 عبارت (صندوق حمایت از توسعه بخش کشاورزی) بعد از عبارت (صد در صد درآمد) و قبل از شرکت های تعاون روستایی اضافه می شود.</a:t>
            </a:r>
          </a:p>
          <a:p>
            <a:pPr algn="just" rtl="1">
              <a:buNone/>
            </a:pPr>
            <a:endParaRPr lang="fa-IR" b="1" dirty="0" smtClean="0">
              <a:cs typeface="B Nazanin" pitchFamily="2" charset="-78"/>
            </a:endParaRPr>
          </a:p>
          <a:p>
            <a:pPr algn="just" rtl="1">
              <a:buNone/>
            </a:pPr>
            <a:r>
              <a:rPr lang="fa-IR" b="1" dirty="0" smtClean="0">
                <a:solidFill>
                  <a:srgbClr val="C00000"/>
                </a:solidFill>
                <a:cs typeface="B Nazanin" pitchFamily="2" charset="-78"/>
              </a:rPr>
              <a:t>ماده133: </a:t>
            </a:r>
            <a:r>
              <a:rPr lang="fa-IR" b="1" dirty="0" smtClean="0">
                <a:solidFill>
                  <a:srgbClr val="002060"/>
                </a:solidFill>
                <a:cs typeface="B Nazanin" pitchFamily="2" charset="-78"/>
              </a:rPr>
              <a:t>صد در صد درآمد شرکت های تعاونی روستایی، عشایری، کشاورزی، صیادان، کارگری، کارمندی، دانشجویان و دانش آموزان و اتحادیه های آنها از مالیات معاف است.</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52"/>
            <a:ext cx="8229600" cy="928670"/>
          </a:xfrm>
        </p:spPr>
        <p:style>
          <a:lnRef idx="0">
            <a:schemeClr val="accent5"/>
          </a:lnRef>
          <a:fillRef idx="3">
            <a:schemeClr val="accent5"/>
          </a:fillRef>
          <a:effectRef idx="3">
            <a:schemeClr val="accent5"/>
          </a:effectRef>
          <a:fontRef idx="minor">
            <a:schemeClr val="lt1"/>
          </a:fontRef>
        </p:style>
        <p:txBody>
          <a:bodyPr>
            <a:noAutofit/>
          </a:bodyPr>
          <a:lstStyle/>
          <a:p>
            <a:r>
              <a:rPr lang="fa-IR" sz="4000" b="1" dirty="0" smtClean="0">
                <a:cs typeface="B Zar" pitchFamily="2" charset="-78"/>
              </a:rPr>
              <a:t>بند 18 ماده 148</a:t>
            </a:r>
            <a:endParaRPr lang="fa-IR" sz="4000" b="1" dirty="0">
              <a:cs typeface="B Zar" pitchFamily="2" charset="-78"/>
            </a:endParaRPr>
          </a:p>
        </p:txBody>
      </p:sp>
      <p:sp>
        <p:nvSpPr>
          <p:cNvPr id="3" name="Content Placeholder 2"/>
          <p:cNvSpPr>
            <a:spLocks noGrp="1"/>
          </p:cNvSpPr>
          <p:nvPr>
            <p:ph idx="1"/>
          </p:nvPr>
        </p:nvSpPr>
        <p:spPr>
          <a:xfrm>
            <a:off x="457200" y="1428736"/>
            <a:ext cx="8229600" cy="5214974"/>
          </a:xfrm>
        </p:spPr>
        <p:style>
          <a:lnRef idx="1">
            <a:schemeClr val="accent3"/>
          </a:lnRef>
          <a:fillRef idx="2">
            <a:schemeClr val="accent3"/>
          </a:fillRef>
          <a:effectRef idx="1">
            <a:schemeClr val="accent3"/>
          </a:effectRef>
          <a:fontRef idx="minor">
            <a:schemeClr val="dk1"/>
          </a:fontRef>
        </p:style>
        <p:txBody>
          <a:bodyPr>
            <a:normAutofit/>
          </a:bodyPr>
          <a:lstStyle/>
          <a:p>
            <a:pPr algn="just" rtl="1">
              <a:lnSpc>
                <a:spcPct val="170000"/>
              </a:lnSpc>
              <a:buNone/>
            </a:pPr>
            <a:r>
              <a:rPr lang="ar-YE" sz="2000" b="1" dirty="0" smtClean="0">
                <a:solidFill>
                  <a:srgbClr val="C00000"/>
                </a:solidFill>
                <a:cs typeface="B Nazanin" pitchFamily="2" charset="-78"/>
              </a:rPr>
              <a:t>ماده 147– </a:t>
            </a:r>
            <a:r>
              <a:rPr lang="ar-YE" sz="1600" b="1" dirty="0" smtClean="0">
                <a:cs typeface="B Nazanin" pitchFamily="2" charset="-78"/>
              </a:rPr>
              <a:t>هزینه های قابل قبول برای تشخیص درآمد مشمول مالیات به شرحی که ضمن مقررات این قانون مقرر </a:t>
            </a:r>
            <a:r>
              <a:rPr lang="fa-IR" sz="1600" b="1" dirty="0" smtClean="0">
                <a:cs typeface="B Nazanin" pitchFamily="2" charset="-78"/>
              </a:rPr>
              <a:t>     </a:t>
            </a:r>
            <a:r>
              <a:rPr lang="ar-YE" sz="1600" b="1" dirty="0" smtClean="0">
                <a:cs typeface="B Nazanin" pitchFamily="2" charset="-78"/>
              </a:rPr>
              <a:t>می گردد عبارت است از: </a:t>
            </a:r>
            <a:endParaRPr lang="en-US" sz="1600" b="1" dirty="0" smtClean="0">
              <a:cs typeface="B Nazanin" pitchFamily="2" charset="-78"/>
            </a:endParaRPr>
          </a:p>
          <a:p>
            <a:pPr algn="just" rtl="1">
              <a:lnSpc>
                <a:spcPct val="170000"/>
              </a:lnSpc>
              <a:buNone/>
            </a:pPr>
            <a:r>
              <a:rPr lang="ar-YE" sz="1600" b="1" dirty="0" smtClean="0">
                <a:cs typeface="B Nazanin" pitchFamily="2" charset="-78"/>
              </a:rPr>
              <a:t>	هزینه هایی که درحدود متعارف متکی به مدارک بوده ومنحصراً مربوط به تحصیل درآمد مؤسسه در دوره مالی مربوط با رعایت حد نصاب های مقرر باشد. در مواردی که هزینه ای در این قانون پیش بینی نشده یا بیش از نصاب های مقرر در این قانون بوده ولی پرداخت آن به موجب قانون و یا مصوبه هیأت وزیران صورت گرفته باشد قابل قبول خواهد بود. </a:t>
            </a:r>
            <a:endParaRPr lang="en-US" sz="1600" b="1" dirty="0" smtClean="0">
              <a:cs typeface="B Nazanin" pitchFamily="2" charset="-78"/>
            </a:endParaRPr>
          </a:p>
          <a:p>
            <a:pPr algn="just" rtl="1">
              <a:lnSpc>
                <a:spcPct val="170000"/>
              </a:lnSpc>
              <a:buNone/>
            </a:pPr>
            <a:r>
              <a:rPr lang="ar-YE" sz="1600" b="1" dirty="0" smtClean="0">
                <a:cs typeface="B Nazanin" pitchFamily="2" charset="-78"/>
              </a:rPr>
              <a:t>تبصره – از لحاظ مقررات این فصل مؤسسه عبارت است از کلیه اشخاص حقوقی و همچنین صاحبان مشاغل موضوع بندهای الف و ب ماده 95 این قانون.</a:t>
            </a:r>
            <a:endParaRPr lang="en-US" sz="1600" b="1" dirty="0" smtClean="0">
              <a:cs typeface="B Nazanin" pitchFamily="2" charset="-78"/>
            </a:endParaRPr>
          </a:p>
          <a:p>
            <a:pPr algn="just" rtl="1">
              <a:lnSpc>
                <a:spcPct val="170000"/>
              </a:lnSpc>
              <a:buNone/>
            </a:pPr>
            <a:endParaRPr lang="fa-IR" sz="800" b="1" dirty="0" smtClean="0">
              <a:cs typeface="B Nazanin" pitchFamily="2" charset="-78"/>
            </a:endParaRPr>
          </a:p>
          <a:p>
            <a:pPr algn="just" rtl="1">
              <a:lnSpc>
                <a:spcPct val="170000"/>
              </a:lnSpc>
              <a:buNone/>
            </a:pPr>
            <a:r>
              <a:rPr lang="fa-IR" sz="1600" b="1" dirty="0" smtClean="0">
                <a:cs typeface="B Nazanin" pitchFamily="2" charset="-78"/>
              </a:rPr>
              <a:t>هزینه هایی که حائز شرایط مزکور در ماده فوق می باشد به شرح زیر در حساب های مالیاتی قابل قبول است</a:t>
            </a:r>
          </a:p>
          <a:p>
            <a:pPr algn="just" rtl="1">
              <a:lnSpc>
                <a:spcPct val="170000"/>
              </a:lnSpc>
              <a:buNone/>
            </a:pPr>
            <a:r>
              <a:rPr lang="fa-IR" sz="1600" b="1" dirty="0" smtClean="0">
                <a:cs typeface="B Nazanin" pitchFamily="2" charset="-78"/>
              </a:rPr>
              <a:t>بند18ـ سود کارمزدی که برای انجام دادن عملیات موسسه با بانکها، صندوق تعاون و همچنین موسسات اعتباری غیر بانکی مجاز پرداخت شده یا تخصیص یافته باشد.</a:t>
            </a:r>
            <a:endParaRPr lang="fa-IR" sz="1600" b="1" dirty="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http://cheshmetelavat.ir/wp-content/uploads/2016/02/%D8%A8%D8%B3%D9%85-%D8%A7%D9%84%D9%84%D9%87-%D8%A7%D9%84%D8%B1%D8%AD%D9%85%D9%86-%D8%A7%D9%84%D8%B1%D8%AD%DB%8C%D9%85.jpg"/>
          <p:cNvPicPr>
            <a:picLocks noChangeAspect="1" noChangeArrowheads="1"/>
          </p:cNvPicPr>
          <p:nvPr/>
        </p:nvPicPr>
        <p:blipFill>
          <a:blip r:embed="rId2" cstate="print"/>
          <a:srcRect/>
          <a:stretch>
            <a:fillRect/>
          </a:stretch>
        </p:blipFill>
        <p:spPr bwMode="auto">
          <a:xfrm>
            <a:off x="0" y="1357298"/>
            <a:ext cx="9144000" cy="390744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29600" cy="5357850"/>
          </a:xfrm>
        </p:spPr>
        <p:txBody>
          <a:bodyPr>
            <a:noAutofit/>
          </a:bodyPr>
          <a:lstStyle/>
          <a:p>
            <a:pPr algn="just" rtl="1">
              <a:lnSpc>
                <a:spcPct val="170000"/>
              </a:lnSpc>
              <a:buNone/>
            </a:pPr>
            <a:r>
              <a:rPr lang="ar-YE" sz="1550" b="1" dirty="0" smtClean="0">
                <a:solidFill>
                  <a:srgbClr val="C00000"/>
                </a:solidFill>
                <a:cs typeface="B Nazanin" pitchFamily="2" charset="-78"/>
              </a:rPr>
              <a:t>ماده 145– </a:t>
            </a:r>
            <a:r>
              <a:rPr lang="ar-YE" sz="1550" b="1" dirty="0" smtClean="0">
                <a:cs typeface="B Nazanin" pitchFamily="2" charset="-78"/>
              </a:rPr>
              <a:t>سود دریافتی به هر عنوان در موارد زیر ازپرداخت مالیات معاف است:</a:t>
            </a:r>
            <a:endParaRPr lang="en-US" sz="1550" b="1" dirty="0" smtClean="0">
              <a:cs typeface="B Nazanin" pitchFamily="2" charset="-78"/>
            </a:endParaRPr>
          </a:p>
          <a:p>
            <a:pPr algn="just" rtl="1">
              <a:lnSpc>
                <a:spcPct val="170000"/>
              </a:lnSpc>
              <a:buNone/>
            </a:pPr>
            <a:r>
              <a:rPr lang="ar-YE" sz="1550" b="1" dirty="0" smtClean="0">
                <a:cs typeface="B Nazanin" pitchFamily="2" charset="-78"/>
              </a:rPr>
              <a:t>1 – سود متعلق به سپرده های مربوط به کسور بازنشستگی و پس انداز کارمندان وکارگران نزد بانک های ایرانی در حدود مقررات استخدامی مربوطه. </a:t>
            </a:r>
            <a:endParaRPr lang="en-US" sz="1550" b="1" dirty="0" smtClean="0">
              <a:cs typeface="B Nazanin" pitchFamily="2" charset="-78"/>
            </a:endParaRPr>
          </a:p>
          <a:p>
            <a:pPr algn="just" rtl="1">
              <a:lnSpc>
                <a:spcPct val="170000"/>
              </a:lnSpc>
              <a:buNone/>
            </a:pPr>
            <a:r>
              <a:rPr lang="ar-YE" sz="1550" b="1" dirty="0" smtClean="0">
                <a:cs typeface="B Nazanin" pitchFamily="2" charset="-78"/>
              </a:rPr>
              <a:t>2 – سود یا جوایز متعلق به حساب های پس انداز وسپرده های مختلف نزد بانک های ایرانی یا مؤسسات اعتباری غیر بانکی مجاز. این معافیت شامل سپرده هایی که بانک ها یا مؤسسات اعتباری غیر بانکی مجاز نزد هم می گذارند نخواهد بود.</a:t>
            </a:r>
            <a:endParaRPr lang="en-US" sz="1550" b="1" dirty="0" smtClean="0">
              <a:cs typeface="B Nazanin" pitchFamily="2" charset="-78"/>
            </a:endParaRPr>
          </a:p>
          <a:p>
            <a:pPr algn="just" rtl="1">
              <a:lnSpc>
                <a:spcPct val="170000"/>
              </a:lnSpc>
              <a:buNone/>
            </a:pPr>
            <a:r>
              <a:rPr lang="ar-YE" sz="1550" b="1" dirty="0" smtClean="0">
                <a:cs typeface="B Nazanin" pitchFamily="2" charset="-78"/>
              </a:rPr>
              <a:t>3 – جوایز متعلق به اوراق قرضه دولتی و اسناد خزانه. </a:t>
            </a:r>
            <a:endParaRPr lang="en-US" sz="1550" b="1" dirty="0" smtClean="0">
              <a:cs typeface="B Nazanin" pitchFamily="2" charset="-78"/>
            </a:endParaRPr>
          </a:p>
          <a:p>
            <a:pPr algn="just" rtl="1">
              <a:lnSpc>
                <a:spcPct val="170000"/>
              </a:lnSpc>
              <a:buNone/>
            </a:pPr>
            <a:r>
              <a:rPr lang="ar-YE" sz="1550" b="1" dirty="0" smtClean="0">
                <a:cs typeface="B Nazanin" pitchFamily="2" charset="-78"/>
              </a:rPr>
              <a:t>4 – سود پرداختی بانک های ایرانی به بانک های خارج از ایران بابت اضافه برداشت (اوردرافت) و سپرده ثابت به شرط معامله متقابل. </a:t>
            </a:r>
            <a:endParaRPr lang="en-US" sz="1550" b="1" dirty="0" smtClean="0">
              <a:cs typeface="B Nazanin" pitchFamily="2" charset="-78"/>
            </a:endParaRPr>
          </a:p>
          <a:p>
            <a:pPr algn="just" rtl="1">
              <a:lnSpc>
                <a:spcPct val="170000"/>
              </a:lnSpc>
              <a:buNone/>
            </a:pPr>
            <a:r>
              <a:rPr lang="ar-YE" sz="1550" b="1" dirty="0" smtClean="0">
                <a:cs typeface="B Nazanin" pitchFamily="2" charset="-78"/>
              </a:rPr>
              <a:t>5 – سود و جوایز متعلق به اوراق مشارکت.</a:t>
            </a:r>
            <a:endParaRPr lang="en-US" sz="1550" b="1" dirty="0" smtClean="0">
              <a:cs typeface="B Nazanin" pitchFamily="2" charset="-78"/>
            </a:endParaRPr>
          </a:p>
          <a:p>
            <a:pPr algn="just" rtl="1">
              <a:lnSpc>
                <a:spcPct val="170000"/>
              </a:lnSpc>
              <a:buNone/>
            </a:pPr>
            <a:r>
              <a:rPr lang="ar-YE" sz="1550" b="1" dirty="0" smtClean="0">
                <a:solidFill>
                  <a:srgbClr val="C00000"/>
                </a:solidFill>
                <a:cs typeface="B Nazanin" pitchFamily="2" charset="-78"/>
              </a:rPr>
              <a:t>تبصره – درمواردی که درقانون مالیات های مستقیم به بانک ها اشاره می شود امتیازات، تسهیلات، ترجیحات و تکالیف ذکر شده شامل مؤسسات اعتباری غیر بانکی که به موجب قانون یا با مجوز بانک مرکزی جمهوری اسلامی ایران تاسیس شده اند یا می شوند نیز خواهد شد.</a:t>
            </a:r>
            <a:endParaRPr lang="en-US" sz="1550" b="1" dirty="0" smtClean="0">
              <a:solidFill>
                <a:srgbClr val="C00000"/>
              </a:solidFill>
              <a:cs typeface="B Nazanin" pitchFamily="2" charset="-78"/>
            </a:endParaRPr>
          </a:p>
        </p:txBody>
      </p:sp>
      <p:sp>
        <p:nvSpPr>
          <p:cNvPr id="4" name="Rounded Rectangle 3"/>
          <p:cNvSpPr/>
          <p:nvPr/>
        </p:nvSpPr>
        <p:spPr>
          <a:xfrm>
            <a:off x="1000100" y="142852"/>
            <a:ext cx="7429552" cy="1000132"/>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buNone/>
            </a:pPr>
            <a:r>
              <a:rPr lang="fa-IR" sz="2800" b="1" dirty="0" smtClean="0">
                <a:solidFill>
                  <a:srgbClr val="002060"/>
                </a:solidFill>
                <a:cs typeface="2  Titr" pitchFamily="2" charset="-78"/>
              </a:rPr>
              <a:t>قانون مالیاتهای مستقیم</a:t>
            </a:r>
          </a:p>
        </p:txBody>
      </p:sp>
      <p:sp>
        <p:nvSpPr>
          <p:cNvPr id="6" name="Rectangle 5">
            <a:hlinkClick r:id="rId2" action="ppaction://hlinksldjump"/>
          </p:cNvPr>
          <p:cNvSpPr/>
          <p:nvPr/>
        </p:nvSpPr>
        <p:spPr>
          <a:xfrm>
            <a:off x="0" y="0"/>
            <a:ext cx="9144000" cy="6858000"/>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ounded Rectangle 6">
            <a:hlinkClick r:id="rId2" action="ppaction://hlinksldjump"/>
          </p:cNvPr>
          <p:cNvSpPr/>
          <p:nvPr/>
        </p:nvSpPr>
        <p:spPr>
          <a:xfrm>
            <a:off x="142844" y="6143644"/>
            <a:ext cx="1071570" cy="57150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a-IR" sz="2000" b="1" dirty="0" smtClean="0">
                <a:solidFill>
                  <a:srgbClr val="C00000"/>
                </a:solidFill>
                <a:cs typeface="B Zar" pitchFamily="2" charset="-78"/>
              </a:rPr>
              <a:t>بازگشت</a:t>
            </a:r>
            <a:endParaRPr lang="en-US" sz="2000" b="1" dirty="0">
              <a:solidFill>
                <a:srgbClr val="C00000"/>
              </a:solidFill>
              <a:cs typeface="B Zar"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5">
              <a:lumMod val="75000"/>
              <a:alpha val="3500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ounded Rectangle 4"/>
          <p:cNvSpPr/>
          <p:nvPr/>
        </p:nvSpPr>
        <p:spPr>
          <a:xfrm>
            <a:off x="357158" y="285728"/>
            <a:ext cx="8358246" cy="1143008"/>
          </a:xfrm>
          <a:prstGeom prst="roundRect">
            <a:avLst/>
          </a:prstGeom>
          <a:solidFill>
            <a:schemeClr val="tx2">
              <a:lumMod val="40000"/>
              <a:lumOff val="60000"/>
            </a:schemeClr>
          </a:solidFill>
          <a:ln>
            <a:solidFill>
              <a:schemeClr val="accent1">
                <a:shade val="50000"/>
                <a:alpha val="3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smtClean="0">
                <a:solidFill>
                  <a:schemeClr val="accent4">
                    <a:lumMod val="50000"/>
                  </a:schemeClr>
                </a:solidFill>
                <a:cs typeface="B Titr" pitchFamily="2" charset="-78"/>
              </a:rPr>
              <a:t>قانون دائمي برنامه‌هاي توسعه كشور</a:t>
            </a:r>
            <a:endParaRPr lang="en-US" sz="2800" dirty="0" smtClean="0">
              <a:solidFill>
                <a:schemeClr val="accent4">
                  <a:lumMod val="50000"/>
                </a:schemeClr>
              </a:solidFill>
              <a:cs typeface="B Titr" pitchFamily="2" charset="-78"/>
            </a:endParaRPr>
          </a:p>
        </p:txBody>
      </p:sp>
      <p:sp>
        <p:nvSpPr>
          <p:cNvPr id="7" name="Rectangle 6"/>
          <p:cNvSpPr/>
          <p:nvPr/>
        </p:nvSpPr>
        <p:spPr>
          <a:xfrm>
            <a:off x="357158" y="1714488"/>
            <a:ext cx="8358246" cy="4857784"/>
          </a:xfrm>
          <a:prstGeom prst="rect">
            <a:avLst/>
          </a:prstGeom>
          <a:solidFill>
            <a:schemeClr val="tx2">
              <a:lumMod val="20000"/>
              <a:lumOff val="8000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fa-IR" sz="2500" b="1" dirty="0" smtClean="0">
                <a:solidFill>
                  <a:schemeClr val="tx1">
                    <a:lumMod val="85000"/>
                    <a:lumOff val="15000"/>
                  </a:schemeClr>
                </a:solidFill>
                <a:cs typeface="B Zar" pitchFamily="2" charset="-78"/>
              </a:rPr>
              <a:t>شوراي برنامه‌ريزي و توسعه استان</a:t>
            </a:r>
          </a:p>
          <a:p>
            <a:pPr algn="just" rtl="1"/>
            <a:endParaRPr lang="en-US" sz="2500" dirty="0" smtClean="0">
              <a:solidFill>
                <a:schemeClr val="tx1">
                  <a:lumMod val="85000"/>
                  <a:lumOff val="15000"/>
                </a:schemeClr>
              </a:solidFill>
              <a:cs typeface="B Nazanin" pitchFamily="2" charset="-78"/>
            </a:endParaRPr>
          </a:p>
          <a:p>
            <a:pPr algn="just" rtl="1">
              <a:lnSpc>
                <a:spcPct val="120000"/>
              </a:lnSpc>
            </a:pPr>
            <a:r>
              <a:rPr lang="fa-IR" sz="2500" dirty="0" smtClean="0">
                <a:solidFill>
                  <a:schemeClr val="accent2">
                    <a:lumMod val="50000"/>
                  </a:schemeClr>
                </a:solidFill>
                <a:cs typeface="B Nazanin" pitchFamily="2" charset="-78"/>
              </a:rPr>
              <a:t>تبصره 3-بند9 قسمت ب ماده31 : شوراي برنامه‌ريزي استان مجاز است پس از ابلاغ اعتبارات استان حداكثر تا پنج‌درصد (5%) از اعتبارات تملك دارایي سرمايه‌اي استان را با پيشنهاد سازمان برنامه و بودجه استان و تصويب شوراي برنامه‌ريزي در قالب كمكهاي فني و اعتباري براي افزايش سرمايه صندوق‌هاي حمايت از توسعه بخش كشاورزي همان استان يا شهرستان اختصاص دهد. همچنين اين شورا مجاز است حداكثر بيست درصد (20%) از اعتبارات تملك دارايي‌هاي سرمايه‌اي استان را در قالب كمكهاي فني و اعتباري با اولويت تكميل و اجراي طرحهاي اقتصاد مقاومتي اختصاص دهد.</a:t>
            </a:r>
            <a:endParaRPr lang="en-US" sz="2500" dirty="0" smtClean="0">
              <a:solidFill>
                <a:schemeClr val="accent2">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5">
              <a:lumMod val="75000"/>
              <a:alpha val="3500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ounded Rectangle 4"/>
          <p:cNvSpPr/>
          <p:nvPr/>
        </p:nvSpPr>
        <p:spPr>
          <a:xfrm>
            <a:off x="357158" y="285728"/>
            <a:ext cx="8358246" cy="1143008"/>
          </a:xfrm>
          <a:prstGeom prst="roundRect">
            <a:avLst/>
          </a:prstGeom>
          <a:solidFill>
            <a:schemeClr val="tx2">
              <a:lumMod val="40000"/>
              <a:lumOff val="60000"/>
            </a:schemeClr>
          </a:solidFill>
          <a:ln>
            <a:solidFill>
              <a:schemeClr val="accent1">
                <a:shade val="50000"/>
                <a:alpha val="3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smtClean="0">
                <a:solidFill>
                  <a:schemeClr val="accent4">
                    <a:lumMod val="50000"/>
                  </a:schemeClr>
                </a:solidFill>
                <a:cs typeface="B Titr" pitchFamily="2" charset="-78"/>
              </a:rPr>
              <a:t>قانون دائمي برنامه‌هاي توسعه كشور</a:t>
            </a:r>
            <a:endParaRPr lang="en-US" sz="2800" dirty="0" smtClean="0">
              <a:solidFill>
                <a:schemeClr val="accent4">
                  <a:lumMod val="50000"/>
                </a:schemeClr>
              </a:solidFill>
              <a:cs typeface="B Titr" pitchFamily="2" charset="-78"/>
            </a:endParaRPr>
          </a:p>
        </p:txBody>
      </p:sp>
      <p:sp>
        <p:nvSpPr>
          <p:cNvPr id="7" name="Rectangle 6"/>
          <p:cNvSpPr/>
          <p:nvPr/>
        </p:nvSpPr>
        <p:spPr>
          <a:xfrm>
            <a:off x="357158" y="1714488"/>
            <a:ext cx="8358246" cy="4857784"/>
          </a:xfrm>
          <a:prstGeom prst="rect">
            <a:avLst/>
          </a:prstGeom>
          <a:solidFill>
            <a:schemeClr val="tx2">
              <a:lumMod val="20000"/>
              <a:lumOff val="8000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fa-IR" sz="2400" dirty="0" smtClean="0">
                <a:solidFill>
                  <a:schemeClr val="tx1">
                    <a:lumMod val="85000"/>
                    <a:lumOff val="15000"/>
                  </a:schemeClr>
                </a:solidFill>
                <a:cs typeface="B Nazanin" pitchFamily="2" charset="-78"/>
              </a:rPr>
              <a:t>.ماده 60- به‌منظور حمايت از بخش كشاورزي، پايداري توليد، توسعه صادرات و رقابت‌پذيري و كاهش قيمت تمام‌شده و حمايت از بازسازي و نوسازي و ارتقاي فناوري و اصلاح ساختار صنايع كشاورزي، دولت موظف است ضمن تهيه طرح مطالعات جامع كاهش ضايعات كشاورزي و نيز طرح آمايش صنايع تبديلي و نگهداري محصولات كشاورزي با سياستگذاري و برنامه‌ريزي هماهنگ نسبت به حمايت هدفمند از ساماندهي و استقرار صنايع پيشين و پسين به‌ويژه گسترش صنايع تبديلي و نگهداري محصولات اساسي كشاورزي توسط بخش غيردولتي در قطبهاي توليدي اقدام كند.</a:t>
            </a:r>
            <a:endParaRPr lang="en-US" sz="2400" dirty="0" smtClean="0">
              <a:solidFill>
                <a:schemeClr val="tx1">
                  <a:lumMod val="85000"/>
                  <a:lumOff val="15000"/>
                </a:schemeClr>
              </a:solidFill>
              <a:cs typeface="B Nazanin" pitchFamily="2" charset="-78"/>
            </a:endParaRPr>
          </a:p>
          <a:p>
            <a:pPr algn="just" rtl="1"/>
            <a:r>
              <a:rPr lang="fa-IR" sz="2400" dirty="0" smtClean="0">
                <a:solidFill>
                  <a:schemeClr val="accent2">
                    <a:lumMod val="50000"/>
                  </a:schemeClr>
                </a:solidFill>
                <a:cs typeface="B Nazanin" pitchFamily="2" charset="-78"/>
              </a:rPr>
              <a:t>تبصره 1- سود حاصل از سهام دولت در صندوق‌هاي توسعه بخش كشاورزي، در راستاي تحقق بند(ج) ماده(28) قانون تنظيم بخشي از مقررات مالي دولت(2) مصوب 4/12/1393 براي افزايش سهم سرمايه دولت در صندوق‌هاي مذكور منظور مي‌شود.</a:t>
            </a:r>
            <a:endParaRPr lang="en-US" sz="2400" dirty="0" smtClean="0">
              <a:solidFill>
                <a:schemeClr val="accent2">
                  <a:lumMod val="50000"/>
                </a:schemeClr>
              </a:solidFill>
              <a:cs typeface="B Nazanin" pitchFamily="2" charset="-78"/>
            </a:endParaRPr>
          </a:p>
          <a:p>
            <a:pPr algn="just" rtl="1"/>
            <a:r>
              <a:rPr lang="fa-IR" sz="2400" dirty="0" smtClean="0">
                <a:solidFill>
                  <a:schemeClr val="accent2">
                    <a:lumMod val="50000"/>
                  </a:schemeClr>
                </a:solidFill>
                <a:cs typeface="B Nazanin" pitchFamily="2" charset="-78"/>
              </a:rPr>
              <a:t>تبصره 2- دولت مجاز است در چهارچوب سياست‌هاي كلي اصل چهل‌وچهارم(44) قانون‌اساسي تا سقف چهل‌ونه‌درصد(49%) در صندوق‌هاي حمايت از توسعه بخش كشاورزي، مشاركت كند.</a:t>
            </a:r>
            <a:endParaRPr lang="en-US" sz="2400" dirty="0" smtClean="0">
              <a:solidFill>
                <a:schemeClr val="accent2">
                  <a:lumMod val="50000"/>
                </a:schemeClr>
              </a:solidFill>
              <a:cs typeface="B Nazanin" pitchFamily="2" charset="-78"/>
            </a:endParaRPr>
          </a:p>
        </p:txBody>
      </p:sp>
      <p:sp>
        <p:nvSpPr>
          <p:cNvPr id="6" name="Rectangle 5">
            <a:hlinkClick r:id="rId2" action="ppaction://hlinksldjump"/>
          </p:cNvPr>
          <p:cNvSpPr/>
          <p:nvPr/>
        </p:nvSpPr>
        <p:spPr>
          <a:xfrm>
            <a:off x="0" y="0"/>
            <a:ext cx="9144000" cy="6858000"/>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ounded Rectangle 7">
            <a:hlinkClick r:id="rId2" action="ppaction://hlinksldjump"/>
          </p:cNvPr>
          <p:cNvSpPr/>
          <p:nvPr/>
        </p:nvSpPr>
        <p:spPr>
          <a:xfrm>
            <a:off x="214282" y="214290"/>
            <a:ext cx="1071570" cy="42860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200" b="1" dirty="0" smtClean="0">
                <a:solidFill>
                  <a:srgbClr val="C00000"/>
                </a:solidFill>
                <a:cs typeface="B Zar" pitchFamily="2" charset="-78"/>
              </a:rPr>
              <a:t>بازگشت</a:t>
            </a:r>
            <a:endParaRPr lang="en-US" sz="2200" b="1" dirty="0">
              <a:solidFill>
                <a:srgbClr val="C00000"/>
              </a:solidFill>
              <a:cs typeface="B Zar"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785926"/>
            <a:ext cx="8229600" cy="4525963"/>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pPr algn="just" rtl="1">
              <a:lnSpc>
                <a:spcPct val="170000"/>
              </a:lnSpc>
              <a:buNone/>
            </a:pPr>
            <a:r>
              <a:rPr lang="fa-IR" b="1" dirty="0" smtClean="0">
                <a:solidFill>
                  <a:srgbClr val="FF0000"/>
                </a:solidFill>
                <a:cs typeface="B Nazanin" pitchFamily="2" charset="-78"/>
              </a:rPr>
              <a:t>ل-</a:t>
            </a:r>
            <a:r>
              <a:rPr lang="fa-IR" b="1" dirty="0" smtClean="0">
                <a:cs typeface="B Nazanin" pitchFamily="2" charset="-78"/>
              </a:rPr>
              <a:t> به دستگاههای اجرائی اعم از مؤسسات دولتی و شرکتهای دولتی اجازه داده می‌شود اعتباراتی که در پیوست قوانین بودجه سنواتی به‌منظور تحقق اهداف سرمایه‌گذاری و توسعه فعالیت بخشهای خصوصی و تعاونی از محل بودجه عمومی و یا منابع داخلی تحت برنامه کمکهای فنی و اعتباری پیش‌بینی شده است، برای پرداخت تسهیلات تلفیقی و یارانه‌ سود تسهیلات به‌صورت وجوه اداره‌شده از طریق قرارداد عاملیت در اختیار بانکهای عامل و صندوقهای حمایتی و توسعه‌ای دولتی قرار دهند. آیین‌نامه اجرائی این بند مشتمل بر چهارچوب قرارداد عاملیت، شرایط تسهیلات و میزان حمایت در قالب یارانه سود و نحوه تجهیز منابع بانکی و صندوق‌های مورد اشاره با پیشنهاد مشترک سازمان مدیریت و برنامه‌ریزی کشور و وزارت امور اقتصادی و دارایی به‌تصویب هیأت وزیران می‌رسد.</a:t>
            </a:r>
            <a:endParaRPr lang="fa-IR" b="1" dirty="0">
              <a:cs typeface="B Nazanin" pitchFamily="2" charset="-78"/>
            </a:endParaRPr>
          </a:p>
        </p:txBody>
      </p:sp>
      <p:sp>
        <p:nvSpPr>
          <p:cNvPr id="4" name="Title 1"/>
          <p:cNvSpPr>
            <a:spLocks noGrp="1"/>
          </p:cNvSpPr>
          <p:nvPr>
            <p:ph type="title"/>
          </p:nvPr>
        </p:nvSpPr>
        <p:spPr>
          <a:xfrm>
            <a:off x="457200" y="274638"/>
            <a:ext cx="8229600" cy="1143000"/>
          </a:xfrm>
        </p:spPr>
        <p:style>
          <a:lnRef idx="0">
            <a:schemeClr val="accent5"/>
          </a:lnRef>
          <a:fillRef idx="3">
            <a:schemeClr val="accent5"/>
          </a:fillRef>
          <a:effectRef idx="3">
            <a:schemeClr val="accent5"/>
          </a:effectRef>
          <a:fontRef idx="minor">
            <a:schemeClr val="lt1"/>
          </a:fontRef>
        </p:style>
        <p:txBody>
          <a:bodyPr>
            <a:normAutofit/>
          </a:bodyPr>
          <a:lstStyle/>
          <a:p>
            <a:r>
              <a:rPr lang="fa-IR" sz="4000" b="1" dirty="0" smtClean="0">
                <a:cs typeface="B Zar" pitchFamily="2" charset="-78"/>
              </a:rPr>
              <a:t>ادامه ماده 28 </a:t>
            </a:r>
            <a:endParaRPr lang="fa-IR" sz="4000" b="1" dirty="0">
              <a:cs typeface="B Zar"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3">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ounded Rectangle 6"/>
          <p:cNvSpPr/>
          <p:nvPr/>
        </p:nvSpPr>
        <p:spPr>
          <a:xfrm>
            <a:off x="357158" y="214290"/>
            <a:ext cx="8429684" cy="1214446"/>
          </a:xfrm>
          <a:prstGeom prst="roundRect">
            <a:avLst/>
          </a:prstGeom>
          <a:gradFill>
            <a:gsLst>
              <a:gs pos="0">
                <a:schemeClr val="accent6">
                  <a:lumMod val="40000"/>
                  <a:lumOff val="6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1" anchor="ctr"/>
          <a:lstStyle/>
          <a:p>
            <a:pPr algn="ctr">
              <a:lnSpc>
                <a:spcPct val="120000"/>
              </a:lnSpc>
            </a:pPr>
            <a:r>
              <a:rPr lang="fa-IR" sz="2600" b="1" dirty="0" smtClean="0">
                <a:solidFill>
                  <a:schemeClr val="accent2">
                    <a:lumMod val="50000"/>
                  </a:schemeClr>
                </a:solidFill>
                <a:cs typeface="B Titr" pitchFamily="2" charset="-78"/>
              </a:rPr>
              <a:t>مصوبات مرتبط با شرکت مادر تخصصی  صندوق حمایت از توسعه سرمایه  گذاری در بخش کشاورزی در قانون بودجه 1396</a:t>
            </a:r>
          </a:p>
        </p:txBody>
      </p:sp>
      <p:sp>
        <p:nvSpPr>
          <p:cNvPr id="8" name="Rectangle 7"/>
          <p:cNvSpPr/>
          <p:nvPr/>
        </p:nvSpPr>
        <p:spPr>
          <a:xfrm>
            <a:off x="428596" y="1571612"/>
            <a:ext cx="8286808" cy="4929222"/>
          </a:xfrm>
          <a:prstGeom prst="rect">
            <a:avLst/>
          </a:prstGeom>
          <a:solidFill>
            <a:srgbClr val="F1F5FD">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fa-IR" sz="2800" b="1" dirty="0" smtClean="0">
                <a:solidFill>
                  <a:schemeClr val="accent2">
                    <a:lumMod val="50000"/>
                  </a:schemeClr>
                </a:solidFill>
                <a:cs typeface="B Nazanin" pitchFamily="2" charset="-78"/>
              </a:rPr>
              <a:t>بند الف تبصره 4 :</a:t>
            </a:r>
          </a:p>
          <a:p>
            <a:pPr algn="just" rtl="1"/>
            <a:endParaRPr lang="en-US" sz="1500" dirty="0" smtClean="0">
              <a:solidFill>
                <a:schemeClr val="accent2">
                  <a:lumMod val="50000"/>
                </a:schemeClr>
              </a:solidFill>
              <a:cs typeface="B Nazanin" pitchFamily="2" charset="-78"/>
            </a:endParaRPr>
          </a:p>
          <a:p>
            <a:pPr algn="just" rtl="1"/>
            <a:r>
              <a:rPr lang="fa-IR" sz="2800" dirty="0" smtClean="0">
                <a:solidFill>
                  <a:schemeClr val="accent2">
                    <a:lumMod val="50000"/>
                  </a:schemeClr>
                </a:solidFill>
                <a:cs typeface="B Nazanin" pitchFamily="2" charset="-78"/>
              </a:rPr>
              <a:t>به دولت اجازه داده میشود معادل ریالی سیصد میلیون (300،000،000) دلار معادل (900/9 میلیارد ریال) از محل ورودی سال 1396 صندوق توسعه ملی به طرحهای آبیاری تحت فشار ، کمک فشار و سامانه های نوین آبیاری،  معادل ریالی 200 میلیون دلار (600/6 میلیارد ریال) برای افزایش سرمایه صندوق نوآوری و شکوفایی و معادل ریالی 100 میلیون دلار  (300/3 میلیارد ریال) جهت اجراء مقابله با ریزگردها اختصاص می یابد. اعتبارات موضوع این بند برای صندوق توسعه ملی بازگشت از منابع محسوب می شود.</a:t>
            </a:r>
            <a:endParaRPr lang="en-US" sz="2800" dirty="0" smtClean="0">
              <a:solidFill>
                <a:schemeClr val="accent2">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3">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ounded Rectangle 6"/>
          <p:cNvSpPr/>
          <p:nvPr/>
        </p:nvSpPr>
        <p:spPr>
          <a:xfrm>
            <a:off x="357158" y="214290"/>
            <a:ext cx="8429684" cy="1214446"/>
          </a:xfrm>
          <a:prstGeom prst="roundRect">
            <a:avLst/>
          </a:prstGeom>
          <a:gradFill>
            <a:gsLst>
              <a:gs pos="0">
                <a:schemeClr val="accent6">
                  <a:lumMod val="40000"/>
                  <a:lumOff val="6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1" anchor="ctr"/>
          <a:lstStyle/>
          <a:p>
            <a:pPr algn="ctr">
              <a:lnSpc>
                <a:spcPct val="120000"/>
              </a:lnSpc>
            </a:pPr>
            <a:r>
              <a:rPr lang="fa-IR" sz="2600" b="1" dirty="0" smtClean="0">
                <a:solidFill>
                  <a:schemeClr val="accent2">
                    <a:lumMod val="50000"/>
                  </a:schemeClr>
                </a:solidFill>
                <a:cs typeface="B Titr" pitchFamily="2" charset="-78"/>
              </a:rPr>
              <a:t>مصوبات مرتبط با شرکت مادر تخصصی  صندوق حمایت از توسعه سرمایه  گذاری در بخش کشاورزی در قانون بودجه 1396</a:t>
            </a:r>
          </a:p>
        </p:txBody>
      </p:sp>
      <p:sp>
        <p:nvSpPr>
          <p:cNvPr id="8" name="Rectangle 7"/>
          <p:cNvSpPr/>
          <p:nvPr/>
        </p:nvSpPr>
        <p:spPr>
          <a:xfrm>
            <a:off x="428596" y="1571612"/>
            <a:ext cx="8286808" cy="4929222"/>
          </a:xfrm>
          <a:prstGeom prst="rect">
            <a:avLst/>
          </a:prstGeom>
          <a:solidFill>
            <a:srgbClr val="F1F5FD">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fa-IR" sz="2500" b="1" dirty="0" smtClean="0">
                <a:solidFill>
                  <a:schemeClr val="accent2">
                    <a:lumMod val="50000"/>
                  </a:schemeClr>
                </a:solidFill>
                <a:cs typeface="B Nazanin" pitchFamily="2" charset="-78"/>
              </a:rPr>
              <a:t>بند الف تبصره 5 :</a:t>
            </a:r>
          </a:p>
          <a:p>
            <a:pPr algn="just" rtl="1"/>
            <a:endParaRPr lang="en-US" sz="1000" dirty="0" smtClean="0">
              <a:solidFill>
                <a:schemeClr val="accent2">
                  <a:lumMod val="50000"/>
                </a:schemeClr>
              </a:solidFill>
              <a:cs typeface="B Nazanin" pitchFamily="2" charset="-78"/>
            </a:endParaRPr>
          </a:p>
          <a:p>
            <a:pPr algn="just" rtl="1"/>
            <a:r>
              <a:rPr lang="fa-IR" sz="2500" dirty="0" smtClean="0">
                <a:solidFill>
                  <a:schemeClr val="accent2">
                    <a:lumMod val="50000"/>
                  </a:schemeClr>
                </a:solidFill>
                <a:cs typeface="B Nazanin" pitchFamily="2" charset="-78"/>
              </a:rPr>
              <a:t>به دانشگاهها و موسسات آموزش عالی وابسته به وزارت علوم ، تحقیقات و فناوری و وزارت بهداشت و درمان و آموزش پزشکی و شرکتهای دولتی وابسته و تابعه وزارتخانه های نیرو ؛ جهاد کشاورزی و ... اجازه داده می شود با رعایت قانون نحوه انتشار اوراق مشارکت مصوب 30/06/1376 و یا قانون بازار اوراق بهادار  جمهوری اسلامی ایران مصوب 01/09/1384 در مجموع تا سقف یکصد هزار میلیارد (100،000،000،000) ریال برای اجرای طرحهای دارای توجیه فنی اقتصادی و مالی خرد با اولویت اجرای طرح (پروژه) های ... تامین آب کشاورزی و احیاء قنوات مقابله با ریزگردها شرکتهای کشاورزی و دامپروری ..... با اولیت مناطق محروم و کمتر توسه یافته ، اوراق مشارکت ریالی و مصکوک اسلامی با رعایت ماده (88) قانون تظمیم بخشی از مقررات مالی دولت مصوب 27/11/1380 برای طرحهاییی که به تصویب شورای اقتصاد می رسد ، با تضمین و بازپرداخت اصل و سود توسط خود منتشرکنند.</a:t>
            </a:r>
            <a:endParaRPr lang="en-US" sz="2500" dirty="0" smtClean="0">
              <a:solidFill>
                <a:schemeClr val="accent2">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3">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ounded Rectangle 6"/>
          <p:cNvSpPr/>
          <p:nvPr/>
        </p:nvSpPr>
        <p:spPr>
          <a:xfrm>
            <a:off x="357158" y="214290"/>
            <a:ext cx="8429684" cy="1214446"/>
          </a:xfrm>
          <a:prstGeom prst="roundRect">
            <a:avLst/>
          </a:prstGeom>
          <a:gradFill>
            <a:gsLst>
              <a:gs pos="0">
                <a:schemeClr val="accent6">
                  <a:lumMod val="40000"/>
                  <a:lumOff val="6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1" anchor="ctr"/>
          <a:lstStyle/>
          <a:p>
            <a:pPr algn="ctr">
              <a:lnSpc>
                <a:spcPct val="120000"/>
              </a:lnSpc>
            </a:pPr>
            <a:r>
              <a:rPr lang="fa-IR" sz="2600" b="1" dirty="0" smtClean="0">
                <a:solidFill>
                  <a:schemeClr val="accent2">
                    <a:lumMod val="50000"/>
                  </a:schemeClr>
                </a:solidFill>
                <a:cs typeface="B Titr" pitchFamily="2" charset="-78"/>
              </a:rPr>
              <a:t>مصوبات مرتبط با شرکت مادر تخصصی  صندوق حمایت از توسعه سرمایه  گذاری در بخش کشاورزی در قانون بودجه 1396</a:t>
            </a:r>
          </a:p>
        </p:txBody>
      </p:sp>
      <p:sp>
        <p:nvSpPr>
          <p:cNvPr id="8" name="Rectangle 7"/>
          <p:cNvSpPr/>
          <p:nvPr/>
        </p:nvSpPr>
        <p:spPr>
          <a:xfrm>
            <a:off x="428596" y="1571612"/>
            <a:ext cx="8286808" cy="4929222"/>
          </a:xfrm>
          <a:prstGeom prst="rect">
            <a:avLst/>
          </a:prstGeom>
          <a:solidFill>
            <a:srgbClr val="F1F5FD">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fa-IR" sz="2800" b="1" dirty="0" smtClean="0">
                <a:solidFill>
                  <a:schemeClr val="accent2">
                    <a:lumMod val="50000"/>
                  </a:schemeClr>
                </a:solidFill>
                <a:cs typeface="B Nazanin" pitchFamily="2" charset="-78"/>
              </a:rPr>
              <a:t>بند هـ تبصره 5 :</a:t>
            </a:r>
          </a:p>
          <a:p>
            <a:pPr algn="just" rtl="1"/>
            <a:endParaRPr lang="en-US" sz="1500" dirty="0" smtClean="0">
              <a:solidFill>
                <a:schemeClr val="accent2">
                  <a:lumMod val="50000"/>
                </a:schemeClr>
              </a:solidFill>
              <a:cs typeface="B Nazanin" pitchFamily="2" charset="-78"/>
            </a:endParaRPr>
          </a:p>
          <a:p>
            <a:pPr algn="just" rtl="1">
              <a:lnSpc>
                <a:spcPct val="120000"/>
              </a:lnSpc>
            </a:pPr>
            <a:r>
              <a:rPr lang="fa-IR" sz="2700" dirty="0" smtClean="0">
                <a:solidFill>
                  <a:schemeClr val="accent2">
                    <a:lumMod val="50000"/>
                  </a:schemeClr>
                </a:solidFill>
                <a:cs typeface="B Nazanin" pitchFamily="2" charset="-78"/>
              </a:rPr>
              <a:t>در سال 1396 دولت مجاز است اسناد خزانه اسلامی با حفظ قدرت خرید را با سررسید تا سه سال به صورت بی نام و یا با نام صادر کند و به منظور تسویه بدهی مسجل خود بابت طرحهای تملک دارایی های سرمایه ای و مابه التفاوت قیمت تضمینی محصولات کشاورزی باقیمت فروش در بورس به قیمت اسمی تا سقف نود وپنج میلیارد ریال به طلبکاران واگذار کند. اسناد مزبور از پرداخت هرگونه مالیات معاف می باشد وبعنوان ابزار مالی ....................</a:t>
            </a:r>
            <a:endParaRPr lang="en-US" sz="2700" dirty="0" smtClean="0">
              <a:solidFill>
                <a:schemeClr val="accent2">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3">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ounded Rectangle 6"/>
          <p:cNvSpPr/>
          <p:nvPr/>
        </p:nvSpPr>
        <p:spPr>
          <a:xfrm>
            <a:off x="357158" y="214290"/>
            <a:ext cx="8429684" cy="1214446"/>
          </a:xfrm>
          <a:prstGeom prst="roundRect">
            <a:avLst/>
          </a:prstGeom>
          <a:gradFill>
            <a:gsLst>
              <a:gs pos="0">
                <a:schemeClr val="accent6">
                  <a:lumMod val="40000"/>
                  <a:lumOff val="6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1" anchor="ctr"/>
          <a:lstStyle/>
          <a:p>
            <a:pPr algn="ctr">
              <a:lnSpc>
                <a:spcPct val="120000"/>
              </a:lnSpc>
            </a:pPr>
            <a:r>
              <a:rPr lang="fa-IR" sz="2600" b="1" dirty="0" smtClean="0">
                <a:solidFill>
                  <a:schemeClr val="accent2">
                    <a:lumMod val="50000"/>
                  </a:schemeClr>
                </a:solidFill>
                <a:cs typeface="B Titr" pitchFamily="2" charset="-78"/>
              </a:rPr>
              <a:t>مصوبات مرتبط با شرکت مادر تخصصی  صندوق حمایت از توسعه سرمایه  گذاری در بخش کشاورزی در قانون بودجه 1396</a:t>
            </a:r>
          </a:p>
        </p:txBody>
      </p:sp>
      <p:sp>
        <p:nvSpPr>
          <p:cNvPr id="8" name="Rectangle 7"/>
          <p:cNvSpPr/>
          <p:nvPr/>
        </p:nvSpPr>
        <p:spPr>
          <a:xfrm>
            <a:off x="428596" y="1571612"/>
            <a:ext cx="8286808" cy="4929222"/>
          </a:xfrm>
          <a:prstGeom prst="rect">
            <a:avLst/>
          </a:prstGeom>
          <a:solidFill>
            <a:srgbClr val="F1F5FD">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2400" b="1" dirty="0" smtClean="0">
                <a:solidFill>
                  <a:schemeClr val="accent2">
                    <a:lumMod val="50000"/>
                  </a:schemeClr>
                </a:solidFill>
                <a:cs typeface="B Zar" pitchFamily="2" charset="-78"/>
              </a:rPr>
              <a:t>کمک های فنی و اعتباری برای توسعه روشهای نوین آبیاری و بازسازی و نوسازی قنوات</a:t>
            </a:r>
          </a:p>
          <a:p>
            <a:pPr algn="just" rtl="1"/>
            <a:endParaRPr lang="en-US" sz="2800" dirty="0" smtClean="0">
              <a:solidFill>
                <a:schemeClr val="accent2">
                  <a:lumMod val="50000"/>
                </a:schemeClr>
              </a:solidFill>
              <a:cs typeface="B Nazanin" pitchFamily="2" charset="-78"/>
            </a:endParaRPr>
          </a:p>
          <a:p>
            <a:pPr algn="just" rtl="1"/>
            <a:endParaRPr lang="en-US" sz="2800" dirty="0" smtClean="0">
              <a:solidFill>
                <a:schemeClr val="accent2">
                  <a:lumMod val="50000"/>
                </a:schemeClr>
              </a:solidFill>
              <a:cs typeface="B Nazanin" pitchFamily="2" charset="-78"/>
            </a:endParaRPr>
          </a:p>
          <a:p>
            <a:pPr algn="just" rtl="1"/>
            <a:endParaRPr lang="en-US" sz="2800" dirty="0" smtClean="0">
              <a:solidFill>
                <a:schemeClr val="accent2">
                  <a:lumMod val="50000"/>
                </a:schemeClr>
              </a:solidFill>
              <a:cs typeface="B Nazanin" pitchFamily="2" charset="-78"/>
            </a:endParaRPr>
          </a:p>
          <a:p>
            <a:pPr algn="just" rtl="1"/>
            <a:endParaRPr lang="en-US" sz="2800" dirty="0" smtClean="0">
              <a:solidFill>
                <a:schemeClr val="accent2">
                  <a:lumMod val="50000"/>
                </a:schemeClr>
              </a:solidFill>
              <a:cs typeface="B Nazanin" pitchFamily="2" charset="-78"/>
            </a:endParaRPr>
          </a:p>
          <a:p>
            <a:pPr algn="just" rtl="1"/>
            <a:endParaRPr lang="en-US" sz="2800" dirty="0" smtClean="0">
              <a:solidFill>
                <a:schemeClr val="accent2">
                  <a:lumMod val="50000"/>
                </a:schemeClr>
              </a:solidFill>
              <a:cs typeface="B Nazanin" pitchFamily="2" charset="-78"/>
            </a:endParaRPr>
          </a:p>
          <a:p>
            <a:pPr algn="just" rtl="1"/>
            <a:endParaRPr lang="en-US" sz="2800" dirty="0" smtClean="0">
              <a:solidFill>
                <a:schemeClr val="accent2">
                  <a:lumMod val="50000"/>
                </a:schemeClr>
              </a:solidFill>
              <a:cs typeface="B Nazanin" pitchFamily="2" charset="-78"/>
            </a:endParaRPr>
          </a:p>
          <a:p>
            <a:pPr algn="just" rtl="1"/>
            <a:r>
              <a:rPr lang="fa-IR" sz="2800" dirty="0" smtClean="0">
                <a:solidFill>
                  <a:schemeClr val="accent2">
                    <a:lumMod val="50000"/>
                  </a:schemeClr>
                </a:solidFill>
                <a:cs typeface="B Nazanin" pitchFamily="2" charset="-78"/>
              </a:rPr>
              <a:t> </a:t>
            </a:r>
            <a:endParaRPr lang="en-US" sz="2800" dirty="0" smtClean="0">
              <a:solidFill>
                <a:schemeClr val="accent2">
                  <a:lumMod val="50000"/>
                </a:schemeClr>
              </a:solidFill>
              <a:cs typeface="B Nazanin" pitchFamily="2" charset="-78"/>
            </a:endParaRPr>
          </a:p>
        </p:txBody>
      </p:sp>
      <p:graphicFrame>
        <p:nvGraphicFramePr>
          <p:cNvPr id="9" name="Table 8"/>
          <p:cNvGraphicFramePr>
            <a:graphicFrameLocks noGrp="1"/>
          </p:cNvGraphicFramePr>
          <p:nvPr/>
        </p:nvGraphicFramePr>
        <p:xfrm>
          <a:off x="714348" y="3357562"/>
          <a:ext cx="7786744" cy="1156716"/>
        </p:xfrm>
        <a:graphic>
          <a:graphicData uri="http://schemas.openxmlformats.org/drawingml/2006/table">
            <a:tbl>
              <a:tblPr rtl="1" firstRow="1" bandRow="1">
                <a:tableStyleId>{5C22544A-7EE6-4342-B048-85BDC9FD1C3A}</a:tableStyleId>
              </a:tblPr>
              <a:tblGrid>
                <a:gridCol w="1946686"/>
                <a:gridCol w="2968390"/>
                <a:gridCol w="1204290"/>
                <a:gridCol w="1667378"/>
              </a:tblGrid>
              <a:tr h="370840">
                <a:tc>
                  <a:txBody>
                    <a:bodyPr/>
                    <a:lstStyle/>
                    <a:p>
                      <a:pPr algn="ctr" rtl="1">
                        <a:lnSpc>
                          <a:spcPct val="115000"/>
                        </a:lnSpc>
                        <a:spcAft>
                          <a:spcPts val="0"/>
                        </a:spcAft>
                      </a:pPr>
                      <a:r>
                        <a:rPr lang="fa-IR" sz="2200" b="1" dirty="0">
                          <a:solidFill>
                            <a:schemeClr val="accent2">
                              <a:lumMod val="50000"/>
                            </a:schemeClr>
                          </a:solidFill>
                          <a:latin typeface="Calibri"/>
                          <a:ea typeface="Calibri"/>
                          <a:cs typeface="B Zar"/>
                        </a:rPr>
                        <a:t>شماره طبقه بندی</a:t>
                      </a:r>
                      <a:endParaRPr lang="en-US" sz="2200" b="1" dirty="0">
                        <a:solidFill>
                          <a:schemeClr val="accent2">
                            <a:lumMod val="50000"/>
                          </a:schemeClr>
                        </a:solidFill>
                        <a:latin typeface="Calibri"/>
                        <a:ea typeface="Calibri"/>
                        <a:cs typeface="Arial"/>
                      </a:endParaRPr>
                    </a:p>
                  </a:txBody>
                  <a:tcPr marL="68580" marR="68580" marT="0" marB="0" anchor="ctr"/>
                </a:tc>
                <a:tc>
                  <a:txBody>
                    <a:bodyPr/>
                    <a:lstStyle/>
                    <a:p>
                      <a:pPr algn="ctr" rtl="1">
                        <a:lnSpc>
                          <a:spcPct val="115000"/>
                        </a:lnSpc>
                        <a:spcAft>
                          <a:spcPts val="0"/>
                        </a:spcAft>
                      </a:pPr>
                      <a:r>
                        <a:rPr lang="fa-IR" sz="2200" b="1" dirty="0">
                          <a:solidFill>
                            <a:schemeClr val="accent2">
                              <a:lumMod val="50000"/>
                            </a:schemeClr>
                          </a:solidFill>
                          <a:latin typeface="Calibri"/>
                          <a:ea typeface="Calibri"/>
                          <a:cs typeface="B Zar"/>
                        </a:rPr>
                        <a:t>عنوان</a:t>
                      </a:r>
                      <a:endParaRPr lang="en-US" sz="2200" b="1" dirty="0">
                        <a:solidFill>
                          <a:schemeClr val="accent2">
                            <a:lumMod val="50000"/>
                          </a:schemeClr>
                        </a:solidFill>
                        <a:latin typeface="Calibri"/>
                        <a:ea typeface="Calibri"/>
                        <a:cs typeface="Arial"/>
                      </a:endParaRPr>
                    </a:p>
                  </a:txBody>
                  <a:tcPr marL="68580" marR="68580" marT="0" marB="0" anchor="ctr"/>
                </a:tc>
                <a:tc>
                  <a:txBody>
                    <a:bodyPr/>
                    <a:lstStyle/>
                    <a:p>
                      <a:pPr algn="ctr" rtl="1">
                        <a:lnSpc>
                          <a:spcPct val="115000"/>
                        </a:lnSpc>
                        <a:spcAft>
                          <a:spcPts val="0"/>
                        </a:spcAft>
                      </a:pPr>
                      <a:r>
                        <a:rPr lang="fa-IR" sz="2200" b="1">
                          <a:solidFill>
                            <a:schemeClr val="accent2">
                              <a:lumMod val="50000"/>
                            </a:schemeClr>
                          </a:solidFill>
                          <a:latin typeface="Calibri"/>
                          <a:ea typeface="Calibri"/>
                          <a:cs typeface="B Zar"/>
                        </a:rPr>
                        <a:t>لایجه</a:t>
                      </a:r>
                      <a:endParaRPr lang="en-US" sz="2200" b="1">
                        <a:solidFill>
                          <a:schemeClr val="accent2">
                            <a:lumMod val="50000"/>
                          </a:schemeClr>
                        </a:solidFill>
                        <a:latin typeface="Calibri"/>
                        <a:ea typeface="Calibri"/>
                        <a:cs typeface="Arial"/>
                      </a:endParaRPr>
                    </a:p>
                  </a:txBody>
                  <a:tcPr marL="68580" marR="68580" marT="0" marB="0" anchor="ctr"/>
                </a:tc>
                <a:tc>
                  <a:txBody>
                    <a:bodyPr/>
                    <a:lstStyle/>
                    <a:p>
                      <a:pPr algn="ctr" rtl="1">
                        <a:lnSpc>
                          <a:spcPct val="115000"/>
                        </a:lnSpc>
                        <a:spcAft>
                          <a:spcPts val="0"/>
                        </a:spcAft>
                      </a:pPr>
                      <a:r>
                        <a:rPr lang="fa-IR" sz="2200" b="1" dirty="0">
                          <a:solidFill>
                            <a:schemeClr val="accent2">
                              <a:lumMod val="50000"/>
                            </a:schemeClr>
                          </a:solidFill>
                          <a:latin typeface="Calibri"/>
                          <a:ea typeface="Calibri"/>
                          <a:cs typeface="B Zar"/>
                        </a:rPr>
                        <a:t>مصوب مجلس</a:t>
                      </a:r>
                      <a:endParaRPr lang="en-US" sz="2200" b="1" dirty="0">
                        <a:solidFill>
                          <a:schemeClr val="accent2">
                            <a:lumMod val="50000"/>
                          </a:schemeClr>
                        </a:solidFill>
                        <a:latin typeface="Calibri"/>
                        <a:ea typeface="Calibri"/>
                        <a:cs typeface="Arial"/>
                      </a:endParaRPr>
                    </a:p>
                  </a:txBody>
                  <a:tcPr marL="68580" marR="68580" marT="0" marB="0" anchor="ctr"/>
                </a:tc>
              </a:tr>
              <a:tr h="370840">
                <a:tc>
                  <a:txBody>
                    <a:bodyPr/>
                    <a:lstStyle/>
                    <a:p>
                      <a:pPr algn="ctr" rtl="1">
                        <a:lnSpc>
                          <a:spcPct val="115000"/>
                        </a:lnSpc>
                        <a:spcAft>
                          <a:spcPts val="0"/>
                        </a:spcAft>
                      </a:pPr>
                      <a:r>
                        <a:rPr lang="fa-IR" sz="2200" b="1" dirty="0">
                          <a:solidFill>
                            <a:schemeClr val="accent2">
                              <a:lumMod val="50000"/>
                            </a:schemeClr>
                          </a:solidFill>
                          <a:latin typeface="Calibri"/>
                          <a:ea typeface="Calibri"/>
                          <a:cs typeface="B Lotus"/>
                        </a:rPr>
                        <a:t>1306012008</a:t>
                      </a:r>
                      <a:endParaRPr lang="en-US" sz="2200" b="1" dirty="0">
                        <a:solidFill>
                          <a:schemeClr val="accent2">
                            <a:lumMod val="50000"/>
                          </a:schemeClr>
                        </a:solidFill>
                        <a:latin typeface="Calibri"/>
                        <a:ea typeface="Calibri"/>
                        <a:cs typeface="Arial"/>
                      </a:endParaRPr>
                    </a:p>
                  </a:txBody>
                  <a:tcPr marL="68580" marR="68580" marT="0" marB="0" anchor="ctr"/>
                </a:tc>
                <a:tc>
                  <a:txBody>
                    <a:bodyPr/>
                    <a:lstStyle/>
                    <a:p>
                      <a:pPr algn="ctr" rtl="0">
                        <a:lnSpc>
                          <a:spcPct val="115000"/>
                        </a:lnSpc>
                        <a:spcAft>
                          <a:spcPts val="0"/>
                        </a:spcAft>
                      </a:pPr>
                      <a:r>
                        <a:rPr lang="fa-IR" sz="2200" b="1" dirty="0">
                          <a:solidFill>
                            <a:schemeClr val="accent2">
                              <a:lumMod val="50000"/>
                            </a:schemeClr>
                          </a:solidFill>
                          <a:latin typeface="Calibri"/>
                          <a:ea typeface="Calibri"/>
                          <a:cs typeface="B Lotus"/>
                        </a:rPr>
                        <a:t>کمک های فنی واعتباری برای توسعه روشهای نوین آبیاری </a:t>
                      </a:r>
                      <a:endParaRPr lang="en-US" sz="2200" b="1" dirty="0">
                        <a:solidFill>
                          <a:schemeClr val="accent2">
                            <a:lumMod val="50000"/>
                          </a:schemeClr>
                        </a:solidFill>
                        <a:latin typeface="Calibri"/>
                        <a:ea typeface="Calibri"/>
                        <a:cs typeface="Arial"/>
                      </a:endParaRPr>
                    </a:p>
                  </a:txBody>
                  <a:tcPr marL="68580" marR="68580" marT="0" marB="0" anchor="ctr"/>
                </a:tc>
                <a:tc>
                  <a:txBody>
                    <a:bodyPr/>
                    <a:lstStyle/>
                    <a:p>
                      <a:pPr algn="ctr" rtl="1">
                        <a:lnSpc>
                          <a:spcPct val="115000"/>
                        </a:lnSpc>
                        <a:spcAft>
                          <a:spcPts val="0"/>
                        </a:spcAft>
                      </a:pPr>
                      <a:r>
                        <a:rPr lang="fa-IR" sz="2200" b="1" dirty="0">
                          <a:solidFill>
                            <a:schemeClr val="accent2">
                              <a:lumMod val="50000"/>
                            </a:schemeClr>
                          </a:solidFill>
                          <a:latin typeface="Calibri"/>
                          <a:ea typeface="Calibri"/>
                          <a:cs typeface="B Lotus"/>
                        </a:rPr>
                        <a:t>24260000</a:t>
                      </a:r>
                      <a:endParaRPr lang="en-US" sz="2200" b="1" dirty="0">
                        <a:solidFill>
                          <a:schemeClr val="accent2">
                            <a:lumMod val="50000"/>
                          </a:schemeClr>
                        </a:solidFill>
                        <a:latin typeface="Calibri"/>
                        <a:ea typeface="Calibri"/>
                        <a:cs typeface="Arial"/>
                      </a:endParaRPr>
                    </a:p>
                  </a:txBody>
                  <a:tcPr marL="68580" marR="68580" marT="0" marB="0" anchor="ctr"/>
                </a:tc>
                <a:tc>
                  <a:txBody>
                    <a:bodyPr/>
                    <a:lstStyle/>
                    <a:p>
                      <a:pPr algn="ctr" rtl="1">
                        <a:lnSpc>
                          <a:spcPct val="115000"/>
                        </a:lnSpc>
                        <a:spcAft>
                          <a:spcPts val="0"/>
                        </a:spcAft>
                      </a:pPr>
                      <a:r>
                        <a:rPr lang="fa-IR" sz="2200" b="1" dirty="0">
                          <a:solidFill>
                            <a:schemeClr val="accent2">
                              <a:lumMod val="50000"/>
                            </a:schemeClr>
                          </a:solidFill>
                          <a:latin typeface="Calibri"/>
                          <a:ea typeface="Calibri"/>
                          <a:cs typeface="B Lotus"/>
                        </a:rPr>
                        <a:t>24260000</a:t>
                      </a:r>
                      <a:endParaRPr lang="en-US" sz="2200" b="1" dirty="0">
                        <a:solidFill>
                          <a:schemeClr val="accent2">
                            <a:lumMod val="50000"/>
                          </a:schemeClr>
                        </a:solidFill>
                        <a:latin typeface="Calibri"/>
                        <a:ea typeface="Calibri"/>
                        <a:cs typeface="Arial"/>
                      </a:endParaRPr>
                    </a:p>
                  </a:txBody>
                  <a:tcPr marL="68580" marR="68580" marT="0" marB="0" anchor="ctr"/>
                </a:tc>
              </a:tr>
            </a:tbl>
          </a:graphicData>
        </a:graphic>
      </p:graphicFrame>
      <p:graphicFrame>
        <p:nvGraphicFramePr>
          <p:cNvPr id="10" name="Table 9"/>
          <p:cNvGraphicFramePr>
            <a:graphicFrameLocks noGrp="1"/>
          </p:cNvGraphicFramePr>
          <p:nvPr/>
        </p:nvGraphicFramePr>
        <p:xfrm>
          <a:off x="714348" y="4510402"/>
          <a:ext cx="7786744" cy="771144"/>
        </p:xfrm>
        <a:graphic>
          <a:graphicData uri="http://schemas.openxmlformats.org/drawingml/2006/table">
            <a:tbl>
              <a:tblPr rtl="1" firstRow="1" bandRow="1">
                <a:tableStyleId>{5C22544A-7EE6-4342-B048-85BDC9FD1C3A}</a:tableStyleId>
              </a:tblPr>
              <a:tblGrid>
                <a:gridCol w="1946686"/>
                <a:gridCol w="2968390"/>
                <a:gridCol w="1204290"/>
                <a:gridCol w="1667378"/>
              </a:tblGrid>
              <a:tr h="370840">
                <a:tc>
                  <a:txBody>
                    <a:bodyPr/>
                    <a:lstStyle/>
                    <a:p>
                      <a:pPr algn="ctr" rtl="1">
                        <a:lnSpc>
                          <a:spcPct val="115000"/>
                        </a:lnSpc>
                        <a:spcAft>
                          <a:spcPts val="0"/>
                        </a:spcAft>
                      </a:pPr>
                      <a:r>
                        <a:rPr lang="fa-IR" sz="2200" b="1" dirty="0" smtClean="0">
                          <a:solidFill>
                            <a:schemeClr val="accent2">
                              <a:lumMod val="50000"/>
                            </a:schemeClr>
                          </a:solidFill>
                          <a:latin typeface="Calibri"/>
                          <a:ea typeface="Calibri"/>
                          <a:cs typeface="Arial"/>
                        </a:rPr>
                        <a:t>1306012007</a:t>
                      </a:r>
                      <a:endParaRPr lang="en-US" sz="2200" b="1" dirty="0">
                        <a:solidFill>
                          <a:schemeClr val="accent2">
                            <a:lumMod val="50000"/>
                          </a:schemeClr>
                        </a:solidFill>
                        <a:latin typeface="Calibri"/>
                        <a:ea typeface="Calibri"/>
                        <a:cs typeface="Arial"/>
                      </a:endParaRPr>
                    </a:p>
                  </a:txBody>
                  <a:tcPr marL="68580" marR="68580" marT="0" marB="0" anchor="ctr"/>
                </a:tc>
                <a:tc>
                  <a:txBody>
                    <a:bodyPr/>
                    <a:lstStyle/>
                    <a:p>
                      <a:pPr algn="ctr" rtl="1">
                        <a:lnSpc>
                          <a:spcPct val="115000"/>
                        </a:lnSpc>
                        <a:spcAft>
                          <a:spcPts val="0"/>
                        </a:spcAft>
                      </a:pPr>
                      <a:r>
                        <a:rPr lang="fa-IR" sz="2200" b="1" dirty="0" smtClean="0">
                          <a:solidFill>
                            <a:schemeClr val="accent2">
                              <a:lumMod val="50000"/>
                            </a:schemeClr>
                          </a:solidFill>
                          <a:latin typeface="+mn-lt"/>
                          <a:ea typeface="Calibri"/>
                          <a:cs typeface="B Lotus"/>
                        </a:rPr>
                        <a:t>کمک های فنی واعتباری برای بازسازی</a:t>
                      </a:r>
                      <a:r>
                        <a:rPr lang="fa-IR" sz="2200" b="1" baseline="0" dirty="0" smtClean="0">
                          <a:solidFill>
                            <a:schemeClr val="accent2">
                              <a:lumMod val="50000"/>
                            </a:schemeClr>
                          </a:solidFill>
                          <a:latin typeface="+mn-lt"/>
                          <a:ea typeface="Calibri"/>
                          <a:cs typeface="B Lotus"/>
                        </a:rPr>
                        <a:t> و نوسازی قنوات</a:t>
                      </a:r>
                      <a:endParaRPr lang="en-US" sz="2200" b="1" dirty="0">
                        <a:solidFill>
                          <a:schemeClr val="accent2">
                            <a:lumMod val="50000"/>
                          </a:schemeClr>
                        </a:solidFill>
                        <a:latin typeface="Calibri"/>
                        <a:ea typeface="Calibri"/>
                        <a:cs typeface="Arial"/>
                      </a:endParaRPr>
                    </a:p>
                  </a:txBody>
                  <a:tcPr marL="68580" marR="68580" marT="0" marB="0" anchor="ctr"/>
                </a:tc>
                <a:tc>
                  <a:txBody>
                    <a:bodyPr/>
                    <a:lstStyle/>
                    <a:p>
                      <a:pPr algn="ctr" rtl="1">
                        <a:lnSpc>
                          <a:spcPct val="115000"/>
                        </a:lnSpc>
                        <a:spcAft>
                          <a:spcPts val="0"/>
                        </a:spcAft>
                      </a:pPr>
                      <a:r>
                        <a:rPr lang="fa-IR" sz="2200" b="1" dirty="0" smtClean="0">
                          <a:solidFill>
                            <a:schemeClr val="accent2">
                              <a:lumMod val="50000"/>
                            </a:schemeClr>
                          </a:solidFill>
                          <a:latin typeface="Calibri"/>
                          <a:ea typeface="Calibri"/>
                          <a:cs typeface="Arial"/>
                        </a:rPr>
                        <a:t>700000</a:t>
                      </a:r>
                      <a:endParaRPr lang="en-US" sz="2200" b="1" dirty="0">
                        <a:solidFill>
                          <a:schemeClr val="accent2">
                            <a:lumMod val="50000"/>
                          </a:schemeClr>
                        </a:solidFill>
                        <a:latin typeface="Calibri"/>
                        <a:ea typeface="Calibri"/>
                        <a:cs typeface="Arial"/>
                      </a:endParaRPr>
                    </a:p>
                  </a:txBody>
                  <a:tcPr marL="68580" marR="68580" marT="0" marB="0" anchor="ctr"/>
                </a:tc>
                <a:tc>
                  <a:txBody>
                    <a:bodyPr/>
                    <a:lstStyle/>
                    <a:p>
                      <a:pPr algn="ctr" rtl="1">
                        <a:lnSpc>
                          <a:spcPct val="115000"/>
                        </a:lnSpc>
                        <a:spcAft>
                          <a:spcPts val="0"/>
                        </a:spcAft>
                      </a:pPr>
                      <a:r>
                        <a:rPr lang="fa-IR" sz="2200" b="1" dirty="0" smtClean="0">
                          <a:solidFill>
                            <a:schemeClr val="accent2">
                              <a:lumMod val="50000"/>
                            </a:schemeClr>
                          </a:solidFill>
                          <a:latin typeface="Calibri"/>
                          <a:ea typeface="Calibri"/>
                          <a:cs typeface="Arial"/>
                        </a:rPr>
                        <a:t>700000</a:t>
                      </a:r>
                      <a:endParaRPr lang="en-US" sz="2200" b="1" dirty="0">
                        <a:solidFill>
                          <a:schemeClr val="accent2">
                            <a:lumMod val="50000"/>
                          </a:schemeClr>
                        </a:solidFill>
                        <a:latin typeface="Calibri"/>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3">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ounded Rectangle 6"/>
          <p:cNvSpPr/>
          <p:nvPr/>
        </p:nvSpPr>
        <p:spPr>
          <a:xfrm>
            <a:off x="357158" y="214290"/>
            <a:ext cx="8429684" cy="1214446"/>
          </a:xfrm>
          <a:prstGeom prst="roundRect">
            <a:avLst/>
          </a:prstGeom>
          <a:gradFill>
            <a:gsLst>
              <a:gs pos="0">
                <a:schemeClr val="accent6">
                  <a:lumMod val="40000"/>
                  <a:lumOff val="6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1" anchor="ctr"/>
          <a:lstStyle/>
          <a:p>
            <a:pPr algn="ctr">
              <a:lnSpc>
                <a:spcPct val="120000"/>
              </a:lnSpc>
            </a:pPr>
            <a:r>
              <a:rPr lang="fa-IR" sz="2600" b="1" dirty="0" smtClean="0">
                <a:solidFill>
                  <a:schemeClr val="accent2">
                    <a:lumMod val="50000"/>
                  </a:schemeClr>
                </a:solidFill>
                <a:cs typeface="B Titr" pitchFamily="2" charset="-78"/>
              </a:rPr>
              <a:t>مصوبات مرتبط با شرکت مادر تخصصی  صندوق حمایت از توسعه سرمایه  گذاری در بخش کشاورزی در قانون بودجه 1396</a:t>
            </a:r>
          </a:p>
        </p:txBody>
      </p:sp>
      <p:sp>
        <p:nvSpPr>
          <p:cNvPr id="8" name="Rectangle 7"/>
          <p:cNvSpPr/>
          <p:nvPr/>
        </p:nvSpPr>
        <p:spPr>
          <a:xfrm>
            <a:off x="428596" y="1571612"/>
            <a:ext cx="8286808" cy="4929222"/>
          </a:xfrm>
          <a:prstGeom prst="rect">
            <a:avLst/>
          </a:prstGeom>
          <a:solidFill>
            <a:srgbClr val="F1F5FD">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fa-IR" sz="2700" b="1" dirty="0" smtClean="0">
                <a:solidFill>
                  <a:schemeClr val="accent2">
                    <a:lumMod val="50000"/>
                  </a:schemeClr>
                </a:solidFill>
                <a:cs typeface="B Nazanin" pitchFamily="2" charset="-78"/>
              </a:rPr>
              <a:t>بند ب تبصره 8 :</a:t>
            </a:r>
          </a:p>
          <a:p>
            <a:pPr algn="just" rtl="1"/>
            <a:endParaRPr lang="en-US" sz="1500" dirty="0" smtClean="0">
              <a:solidFill>
                <a:schemeClr val="accent2">
                  <a:lumMod val="50000"/>
                </a:schemeClr>
              </a:solidFill>
              <a:cs typeface="B Nazanin" pitchFamily="2" charset="-78"/>
            </a:endParaRPr>
          </a:p>
          <a:p>
            <a:pPr algn="just" rtl="1"/>
            <a:r>
              <a:rPr lang="fa-IR" sz="2700" dirty="0" smtClean="0">
                <a:solidFill>
                  <a:schemeClr val="accent2">
                    <a:lumMod val="50000"/>
                  </a:schemeClr>
                </a:solidFill>
                <a:cs typeface="B Nazanin" pitchFamily="2" charset="-78"/>
              </a:rPr>
              <a:t>به سازمان امور عشایری ایران اجازه داده می شود کلیه فروشگاهها ، جایگاههای سوخت (فسیلی) انبار ذخیره علوفه و کالا ، اراضی و مستحدثات مربوطه را که متعلق به سازمان است و در اختیار شرکتهای تعاونی عشایری و اتحادیه های مربوطه قرار دارند را با قیمت کارشناسی و دریافت ده درصد (10%) قیمت به صورت نقدی و مابقی اقساط پنجساله به شرکتها و اتحادیه های بهره بردار واگذار کند. وجوه حاصل از واگذاریها به حساب مربوطه نزد خزانه داری کل کشور واریز می شود معادل صد در صد (100%) درآمد حاصله از محل ردیف 163-530000 در اختیار سازمان امور عشایر ایران قرار می گیرد تا به عنوان افزایش سرمایه سهم دولت در صندوق حمایت از توسعه بخش کشاورزی و عشایری هزینه کند.</a:t>
            </a:r>
            <a:endParaRPr lang="en-US" sz="2700" dirty="0" smtClean="0">
              <a:solidFill>
                <a:schemeClr val="accent2">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3">
              <a:lumMod val="60000"/>
              <a:lumOff val="40000"/>
              <a:alpha val="68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ounded Rectangle 6"/>
          <p:cNvSpPr/>
          <p:nvPr/>
        </p:nvSpPr>
        <p:spPr>
          <a:xfrm>
            <a:off x="357158" y="214290"/>
            <a:ext cx="8429684" cy="1214446"/>
          </a:xfrm>
          <a:prstGeom prst="roundRect">
            <a:avLst/>
          </a:prstGeom>
          <a:gradFill>
            <a:gsLst>
              <a:gs pos="0">
                <a:schemeClr val="accent6">
                  <a:lumMod val="40000"/>
                  <a:lumOff val="6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1" anchor="ctr"/>
          <a:lstStyle/>
          <a:p>
            <a:pPr algn="ctr">
              <a:lnSpc>
                <a:spcPct val="120000"/>
              </a:lnSpc>
            </a:pPr>
            <a:r>
              <a:rPr lang="fa-IR" sz="2600" b="1" dirty="0" smtClean="0">
                <a:solidFill>
                  <a:schemeClr val="accent2">
                    <a:lumMod val="50000"/>
                  </a:schemeClr>
                </a:solidFill>
                <a:cs typeface="B Titr" pitchFamily="2" charset="-78"/>
              </a:rPr>
              <a:t>مصوبات مرتبط با شرکت مادر تخصصی  صندوق حمایت از توسعه سرمایه  گذاری در بخش کشاورزی در قانون بودجه 1396</a:t>
            </a:r>
          </a:p>
        </p:txBody>
      </p:sp>
      <p:sp>
        <p:nvSpPr>
          <p:cNvPr id="8" name="Rectangle 7"/>
          <p:cNvSpPr/>
          <p:nvPr/>
        </p:nvSpPr>
        <p:spPr>
          <a:xfrm>
            <a:off x="428596" y="1571612"/>
            <a:ext cx="8286808" cy="4929222"/>
          </a:xfrm>
          <a:prstGeom prst="rect">
            <a:avLst/>
          </a:prstGeom>
          <a:solidFill>
            <a:srgbClr val="F1F5FD">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fa-IR" sz="2800" b="1" dirty="0" smtClean="0">
                <a:solidFill>
                  <a:schemeClr val="accent2">
                    <a:lumMod val="50000"/>
                  </a:schemeClr>
                </a:solidFill>
                <a:cs typeface="B Nazanin" pitchFamily="2" charset="-78"/>
              </a:rPr>
              <a:t>بند و تبصره 12 :</a:t>
            </a:r>
          </a:p>
          <a:p>
            <a:pPr algn="just" rtl="1"/>
            <a:endParaRPr lang="en-US" sz="1500" dirty="0" smtClean="0">
              <a:solidFill>
                <a:schemeClr val="accent2">
                  <a:lumMod val="50000"/>
                </a:schemeClr>
              </a:solidFill>
              <a:cs typeface="B Nazanin" pitchFamily="2" charset="-78"/>
            </a:endParaRPr>
          </a:p>
          <a:p>
            <a:pPr algn="just" rtl="1">
              <a:lnSpc>
                <a:spcPct val="150000"/>
              </a:lnSpc>
            </a:pPr>
            <a:r>
              <a:rPr lang="fa-IR" sz="2800" dirty="0" smtClean="0">
                <a:solidFill>
                  <a:schemeClr val="accent2">
                    <a:lumMod val="50000"/>
                  </a:schemeClr>
                </a:solidFill>
                <a:cs typeface="B Nazanin" pitchFamily="2" charset="-78"/>
              </a:rPr>
              <a:t>صندوقهای نوآوری و شکوفایی و کارآفرینی امید در سال 1396 به مدت یکسال به قانون فهرست نهادها و موسسات عمومی غیر دولتی مصوب 19/04/1373 اضافه می شوند. اساسنامه آنها حداکثر تا پایان سال 1396 به عنوان نهاد عمومی غیر دولتی به تصویب هیأت وزیران می رسد.</a:t>
            </a:r>
            <a:endParaRPr lang="en-US" sz="2800" dirty="0" smtClean="0">
              <a:solidFill>
                <a:schemeClr val="accent2">
                  <a:lumMod val="50000"/>
                </a:schemeClr>
              </a:solidFill>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hlinkClick r:id="rId2" action="ppaction://hlinksldjump"/>
          </p:cNvPr>
          <p:cNvSpPr/>
          <p:nvPr/>
        </p:nvSpPr>
        <p:spPr>
          <a:xfrm>
            <a:off x="1142976" y="928670"/>
            <a:ext cx="3071834" cy="121444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a-IR" sz="2400" b="1" dirty="0" smtClean="0">
                <a:solidFill>
                  <a:schemeClr val="accent4">
                    <a:lumMod val="50000"/>
                  </a:schemeClr>
                </a:solidFill>
                <a:cs typeface="B Lotus" pitchFamily="2" charset="-78"/>
              </a:rPr>
              <a:t>قانون دائمي برنامه‌هاي توسعه كشور</a:t>
            </a:r>
            <a:endParaRPr lang="en-US" sz="2400" b="1" dirty="0" smtClean="0">
              <a:solidFill>
                <a:schemeClr val="accent4">
                  <a:lumMod val="50000"/>
                </a:schemeClr>
              </a:solidFill>
              <a:cs typeface="B Lotus" pitchFamily="2" charset="-78"/>
            </a:endParaRPr>
          </a:p>
        </p:txBody>
      </p:sp>
      <p:sp>
        <p:nvSpPr>
          <p:cNvPr id="10" name="Rounded Rectangle 9">
            <a:hlinkClick r:id="rId3" action="ppaction://hlinksldjump"/>
          </p:cNvPr>
          <p:cNvSpPr/>
          <p:nvPr/>
        </p:nvSpPr>
        <p:spPr>
          <a:xfrm>
            <a:off x="5000628" y="928670"/>
            <a:ext cx="3071834" cy="121444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a-IR" sz="2400" b="1" dirty="0" smtClean="0">
              <a:solidFill>
                <a:srgbClr val="002060"/>
              </a:solidFill>
              <a:cs typeface="B Lotus" pitchFamily="2" charset="-78"/>
            </a:endParaRPr>
          </a:p>
          <a:p>
            <a:pPr algn="ctr"/>
            <a:r>
              <a:rPr lang="fa-IR" sz="2400" b="1" dirty="0" smtClean="0">
                <a:solidFill>
                  <a:srgbClr val="002060"/>
                </a:solidFill>
                <a:cs typeface="B Lotus" pitchFamily="2" charset="-78"/>
              </a:rPr>
              <a:t>قانون برنامه ششم</a:t>
            </a:r>
            <a:endParaRPr lang="en-US" sz="2400" b="1" dirty="0" smtClean="0">
              <a:solidFill>
                <a:srgbClr val="002060"/>
              </a:solidFill>
              <a:cs typeface="B Lotus" pitchFamily="2" charset="-78"/>
            </a:endParaRPr>
          </a:p>
          <a:p>
            <a:pPr algn="ctr"/>
            <a:endParaRPr lang="en-US" sz="2400" b="1" dirty="0">
              <a:solidFill>
                <a:srgbClr val="002060"/>
              </a:solidFill>
              <a:cs typeface="B Lotus" pitchFamily="2" charset="-78"/>
            </a:endParaRPr>
          </a:p>
        </p:txBody>
      </p:sp>
      <p:sp>
        <p:nvSpPr>
          <p:cNvPr id="11" name="Rounded Rectangle 10">
            <a:hlinkClick r:id="rId4" action="ppaction://hlinksldjump"/>
          </p:cNvPr>
          <p:cNvSpPr/>
          <p:nvPr/>
        </p:nvSpPr>
        <p:spPr>
          <a:xfrm>
            <a:off x="5000628" y="2571744"/>
            <a:ext cx="3071834" cy="121444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a-IR" sz="2800" b="1" dirty="0" smtClean="0">
              <a:solidFill>
                <a:srgbClr val="002060"/>
              </a:solidFill>
              <a:cs typeface="B Lotus" pitchFamily="2" charset="-78"/>
            </a:endParaRPr>
          </a:p>
          <a:p>
            <a:pPr algn="ctr"/>
            <a:r>
              <a:rPr lang="fa-IR" sz="2800" b="1" dirty="0" smtClean="0">
                <a:solidFill>
                  <a:srgbClr val="002060"/>
                </a:solidFill>
                <a:cs typeface="B Lotus" pitchFamily="2" charset="-78"/>
              </a:rPr>
              <a:t>قوانین خاص</a:t>
            </a:r>
            <a:endParaRPr lang="en-US" sz="2800" b="1" dirty="0" smtClean="0">
              <a:solidFill>
                <a:srgbClr val="002060"/>
              </a:solidFill>
              <a:cs typeface="B Lotus" pitchFamily="2" charset="-78"/>
            </a:endParaRPr>
          </a:p>
          <a:p>
            <a:pPr algn="ctr"/>
            <a:endParaRPr lang="en-US" sz="2800" b="1" dirty="0">
              <a:solidFill>
                <a:srgbClr val="002060"/>
              </a:solidFill>
              <a:cs typeface="B Lotus" pitchFamily="2" charset="-78"/>
            </a:endParaRPr>
          </a:p>
        </p:txBody>
      </p:sp>
      <p:sp>
        <p:nvSpPr>
          <p:cNvPr id="12" name="Rounded Rectangle 11">
            <a:hlinkClick r:id="rId5" action="ppaction://hlinksldjump"/>
          </p:cNvPr>
          <p:cNvSpPr/>
          <p:nvPr/>
        </p:nvSpPr>
        <p:spPr>
          <a:xfrm>
            <a:off x="1142976" y="2571744"/>
            <a:ext cx="3071834" cy="121444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a-IR" sz="2400" b="1" dirty="0" smtClean="0">
              <a:solidFill>
                <a:srgbClr val="002060"/>
              </a:solidFill>
              <a:cs typeface="B Lotus" pitchFamily="2" charset="-78"/>
            </a:endParaRPr>
          </a:p>
          <a:p>
            <a:pPr algn="ctr"/>
            <a:r>
              <a:rPr lang="fa-IR" sz="2400" b="1" dirty="0" smtClean="0">
                <a:solidFill>
                  <a:srgbClr val="002060"/>
                </a:solidFill>
                <a:cs typeface="B Lotus" pitchFamily="2" charset="-78"/>
              </a:rPr>
              <a:t>قانون تنظیم بخشی: ماده 28 تملک و سرمایه ای</a:t>
            </a:r>
            <a:endParaRPr lang="en-US" sz="2400" b="1" dirty="0" smtClean="0">
              <a:solidFill>
                <a:srgbClr val="002060"/>
              </a:solidFill>
              <a:cs typeface="B Lotus" pitchFamily="2" charset="-78"/>
            </a:endParaRPr>
          </a:p>
          <a:p>
            <a:pPr algn="ctr"/>
            <a:endParaRPr lang="en-US" sz="2400" b="1" dirty="0">
              <a:solidFill>
                <a:srgbClr val="002060"/>
              </a:solidFill>
              <a:cs typeface="B Lotus" pitchFamily="2" charset="-78"/>
            </a:endParaRPr>
          </a:p>
        </p:txBody>
      </p:sp>
      <p:sp>
        <p:nvSpPr>
          <p:cNvPr id="13" name="Rounded Rectangle 12">
            <a:hlinkClick r:id="" action="ppaction://noaction"/>
          </p:cNvPr>
          <p:cNvSpPr/>
          <p:nvPr/>
        </p:nvSpPr>
        <p:spPr>
          <a:xfrm>
            <a:off x="5000628" y="4357694"/>
            <a:ext cx="3071834" cy="121444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a-IR" sz="2400" b="1" dirty="0" smtClean="0">
              <a:solidFill>
                <a:srgbClr val="002060"/>
              </a:solidFill>
              <a:cs typeface="B Lotus" pitchFamily="2" charset="-78"/>
            </a:endParaRPr>
          </a:p>
          <a:p>
            <a:pPr algn="ctr"/>
            <a:r>
              <a:rPr lang="fa-IR" sz="2400" b="1" dirty="0" smtClean="0">
                <a:solidFill>
                  <a:srgbClr val="002060"/>
                </a:solidFill>
                <a:cs typeface="B Lotus" pitchFamily="2" charset="-78"/>
              </a:rPr>
              <a:t>ردیف های قانونی ردیف بودجه</a:t>
            </a:r>
            <a:endParaRPr lang="en-US" sz="2400" b="1" dirty="0" smtClean="0">
              <a:solidFill>
                <a:srgbClr val="002060"/>
              </a:solidFill>
              <a:cs typeface="B Lotus" pitchFamily="2" charset="-78"/>
            </a:endParaRPr>
          </a:p>
          <a:p>
            <a:pPr algn="ctr"/>
            <a:endParaRPr lang="en-US" sz="2400" b="1" dirty="0">
              <a:solidFill>
                <a:srgbClr val="002060"/>
              </a:solidFill>
              <a:cs typeface="B Lotus" pitchFamily="2" charset="-78"/>
            </a:endParaRPr>
          </a:p>
        </p:txBody>
      </p:sp>
      <p:sp>
        <p:nvSpPr>
          <p:cNvPr id="7" name="Rounded Rectangle 6">
            <a:hlinkClick r:id="rId6" action="ppaction://hlinksldjump"/>
          </p:cNvPr>
          <p:cNvSpPr/>
          <p:nvPr/>
        </p:nvSpPr>
        <p:spPr>
          <a:xfrm>
            <a:off x="1142976" y="4357694"/>
            <a:ext cx="3071834" cy="121444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a-IR" sz="2400" b="1" dirty="0" smtClean="0">
              <a:solidFill>
                <a:srgbClr val="002060"/>
              </a:solidFill>
              <a:cs typeface="B Lotus" pitchFamily="2" charset="-78"/>
            </a:endParaRPr>
          </a:p>
          <a:p>
            <a:pPr algn="ctr"/>
            <a:r>
              <a:rPr lang="fa-IR" sz="2400" b="1" dirty="0" smtClean="0">
                <a:solidFill>
                  <a:srgbClr val="002060"/>
                </a:solidFill>
                <a:cs typeface="B Lotus" pitchFamily="2" charset="-78"/>
              </a:rPr>
              <a:t>ردیف های متفرقه</a:t>
            </a:r>
            <a:endParaRPr lang="en-US" sz="2400" b="1" dirty="0" smtClean="0">
              <a:solidFill>
                <a:srgbClr val="002060"/>
              </a:solidFill>
              <a:cs typeface="B Lotus" pitchFamily="2" charset="-78"/>
            </a:endParaRPr>
          </a:p>
          <a:p>
            <a:pPr algn="ctr"/>
            <a:endParaRPr lang="en-US" sz="2400" b="1" dirty="0">
              <a:solidFill>
                <a:srgbClr val="002060"/>
              </a:solidFill>
              <a:cs typeface="B Lotus"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1">
              <a:lumMod val="20000"/>
              <a:lumOff val="80000"/>
              <a:alpha val="99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7" name="Rounded Rectangle 6"/>
          <p:cNvSpPr/>
          <p:nvPr/>
        </p:nvSpPr>
        <p:spPr>
          <a:xfrm>
            <a:off x="357158" y="428604"/>
            <a:ext cx="8358246" cy="714380"/>
          </a:xfrm>
          <a:prstGeom prst="roundRect">
            <a:avLst/>
          </a:prstGeom>
          <a:gradFill flip="none" rotWithShape="1">
            <a:gsLst>
              <a:gs pos="0">
                <a:srgbClr val="5E9EFF"/>
              </a:gs>
              <a:gs pos="39999">
                <a:srgbClr val="85C2FF"/>
              </a:gs>
              <a:gs pos="70000">
                <a:srgbClr val="C4D6EB"/>
              </a:gs>
              <a:gs pos="100000">
                <a:srgbClr val="FFEBFA"/>
              </a:gs>
            </a:gsLst>
            <a:lin ang="2700000" scaled="0"/>
            <a:tileRect/>
          </a:gradFill>
          <a:ln>
            <a:solidFill>
              <a:schemeClr val="accent2">
                <a:shade val="95000"/>
                <a:satMod val="10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2400" b="1" dirty="0" smtClean="0">
                <a:cs typeface="B Titr" pitchFamily="2" charset="-78"/>
              </a:rPr>
              <a:t>جدول شماره-9  اعتبارات متمرکز درآمد –هزینه</a:t>
            </a:r>
            <a:endParaRPr lang="en-US" sz="2400" dirty="0" smtClean="0">
              <a:cs typeface="B Titr" pitchFamily="2" charset="-78"/>
            </a:endParaRPr>
          </a:p>
        </p:txBody>
      </p:sp>
      <p:graphicFrame>
        <p:nvGraphicFramePr>
          <p:cNvPr id="11" name="Table 10"/>
          <p:cNvGraphicFramePr>
            <a:graphicFrameLocks noGrp="1"/>
          </p:cNvGraphicFramePr>
          <p:nvPr/>
        </p:nvGraphicFramePr>
        <p:xfrm>
          <a:off x="642910" y="2643182"/>
          <a:ext cx="7858180" cy="1605280"/>
        </p:xfrm>
        <a:graphic>
          <a:graphicData uri="http://schemas.openxmlformats.org/drawingml/2006/table">
            <a:tbl>
              <a:tblPr rtl="1" firstRow="1" bandRow="1">
                <a:tableStyleId>{5C22544A-7EE6-4342-B048-85BDC9FD1C3A}</a:tableStyleId>
              </a:tblPr>
              <a:tblGrid>
                <a:gridCol w="1395304"/>
                <a:gridCol w="4081588"/>
                <a:gridCol w="1032534"/>
                <a:gridCol w="1348754"/>
              </a:tblGrid>
              <a:tr h="370840">
                <a:tc>
                  <a:txBody>
                    <a:bodyPr/>
                    <a:lstStyle/>
                    <a:p>
                      <a:pPr algn="ctr" rtl="1">
                        <a:lnSpc>
                          <a:spcPct val="115000"/>
                        </a:lnSpc>
                        <a:spcAft>
                          <a:spcPts val="0"/>
                        </a:spcAft>
                      </a:pPr>
                      <a:r>
                        <a:rPr lang="fa-IR" sz="1800" b="1" dirty="0">
                          <a:solidFill>
                            <a:srgbClr val="002060"/>
                          </a:solidFill>
                          <a:latin typeface="Calibri"/>
                          <a:ea typeface="Calibri"/>
                          <a:cs typeface="B Zar"/>
                        </a:rPr>
                        <a:t>ردیف</a:t>
                      </a:r>
                      <a:endParaRPr lang="en-US" sz="1800" dirty="0">
                        <a:latin typeface="Calibri"/>
                        <a:ea typeface="Calibri"/>
                        <a:cs typeface="Arial"/>
                      </a:endParaRPr>
                    </a:p>
                  </a:txBody>
                  <a:tcPr marL="68580" marR="68580" marT="0" marB="0"/>
                </a:tc>
                <a:tc>
                  <a:txBody>
                    <a:bodyPr/>
                    <a:lstStyle/>
                    <a:p>
                      <a:pPr algn="ctr" rtl="1">
                        <a:lnSpc>
                          <a:spcPct val="115000"/>
                        </a:lnSpc>
                        <a:spcAft>
                          <a:spcPts val="0"/>
                        </a:spcAft>
                      </a:pPr>
                      <a:r>
                        <a:rPr lang="fa-IR" sz="1800" b="1">
                          <a:solidFill>
                            <a:srgbClr val="002060"/>
                          </a:solidFill>
                          <a:latin typeface="Calibri"/>
                          <a:ea typeface="Calibri"/>
                          <a:cs typeface="B Zar"/>
                        </a:rPr>
                        <a:t>عنوان</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fa-IR" sz="1800" b="1">
                          <a:solidFill>
                            <a:srgbClr val="002060"/>
                          </a:solidFill>
                          <a:latin typeface="Calibri"/>
                          <a:ea typeface="Calibri"/>
                          <a:cs typeface="B Zar"/>
                        </a:rPr>
                        <a:t>لایجه</a:t>
                      </a:r>
                      <a:endParaRPr lang="en-US" sz="1800">
                        <a:latin typeface="Calibri"/>
                        <a:ea typeface="Calibri"/>
                        <a:cs typeface="Arial"/>
                      </a:endParaRPr>
                    </a:p>
                  </a:txBody>
                  <a:tcPr marL="68580" marR="68580" marT="0" marB="0"/>
                </a:tc>
                <a:tc>
                  <a:txBody>
                    <a:bodyPr/>
                    <a:lstStyle/>
                    <a:p>
                      <a:pPr algn="ctr" rtl="1">
                        <a:lnSpc>
                          <a:spcPct val="115000"/>
                        </a:lnSpc>
                        <a:spcAft>
                          <a:spcPts val="0"/>
                        </a:spcAft>
                      </a:pPr>
                      <a:r>
                        <a:rPr lang="fa-IR" sz="1800" b="1" dirty="0">
                          <a:solidFill>
                            <a:srgbClr val="002060"/>
                          </a:solidFill>
                          <a:latin typeface="Calibri"/>
                          <a:ea typeface="Calibri"/>
                          <a:cs typeface="B Zar"/>
                        </a:rPr>
                        <a:t>مصوب مجلس</a:t>
                      </a:r>
                      <a:endParaRPr lang="en-US" sz="1800" dirty="0">
                        <a:latin typeface="Calibri"/>
                        <a:ea typeface="Calibri"/>
                        <a:cs typeface="Arial"/>
                      </a:endParaRPr>
                    </a:p>
                  </a:txBody>
                  <a:tcPr marL="68580" marR="68580" marT="0" marB="0"/>
                </a:tc>
              </a:tr>
              <a:tr h="370840">
                <a:tc>
                  <a:txBody>
                    <a:bodyPr/>
                    <a:lstStyle/>
                    <a:p>
                      <a:pPr algn="ctr" rtl="1">
                        <a:lnSpc>
                          <a:spcPct val="115000"/>
                        </a:lnSpc>
                        <a:spcAft>
                          <a:spcPts val="0"/>
                        </a:spcAft>
                      </a:pPr>
                      <a:r>
                        <a:rPr lang="fa-IR" sz="1800" b="1">
                          <a:solidFill>
                            <a:srgbClr val="002060"/>
                          </a:solidFill>
                          <a:latin typeface="Calibri"/>
                          <a:ea typeface="Calibri"/>
                          <a:cs typeface="B Nazanin" pitchFamily="2" charset="-78"/>
                        </a:rPr>
                        <a:t>143-530000</a:t>
                      </a:r>
                      <a:endParaRPr lang="en-US" sz="1800" b="1">
                        <a:latin typeface="Calibri"/>
                        <a:ea typeface="Calibri"/>
                        <a:cs typeface="B Nazanin" pitchFamily="2" charset="-78"/>
                      </a:endParaRPr>
                    </a:p>
                  </a:txBody>
                  <a:tcPr marL="68580" marR="68580" marT="0" marB="0" anchor="ctr"/>
                </a:tc>
                <a:tc>
                  <a:txBody>
                    <a:bodyPr/>
                    <a:lstStyle/>
                    <a:p>
                      <a:pPr algn="ctr" rtl="1">
                        <a:lnSpc>
                          <a:spcPct val="150000"/>
                        </a:lnSpc>
                        <a:spcAft>
                          <a:spcPts val="0"/>
                        </a:spcAft>
                      </a:pPr>
                      <a:r>
                        <a:rPr lang="fa-IR" sz="1800" b="1" dirty="0">
                          <a:solidFill>
                            <a:srgbClr val="002060"/>
                          </a:solidFill>
                          <a:latin typeface="Calibri"/>
                          <a:ea typeface="Calibri"/>
                          <a:cs typeface="B Nazanin" pitchFamily="2" charset="-78"/>
                        </a:rPr>
                        <a:t>اجرای سیاستهای حمایتی توسعه کشت دانه های روغنی و چغند ر قند وتامین سرمایه (سهم دولت ) صندوق غیر دولتی دانه </a:t>
                      </a:r>
                      <a:r>
                        <a:rPr lang="fa-IR" sz="1800" b="1">
                          <a:solidFill>
                            <a:srgbClr val="002060"/>
                          </a:solidFill>
                          <a:latin typeface="Calibri"/>
                          <a:ea typeface="Calibri"/>
                          <a:cs typeface="B Nazanin" pitchFamily="2" charset="-78"/>
                        </a:rPr>
                        <a:t>های </a:t>
                      </a:r>
                      <a:r>
                        <a:rPr lang="fa-IR" sz="1800" b="1" smtClean="0">
                          <a:solidFill>
                            <a:srgbClr val="002060"/>
                          </a:solidFill>
                          <a:latin typeface="Calibri"/>
                          <a:ea typeface="Calibri"/>
                          <a:cs typeface="B Nazanin" pitchFamily="2" charset="-78"/>
                        </a:rPr>
                        <a:t>روغنی</a:t>
                      </a:r>
                      <a:endParaRPr lang="en-US" sz="1800" b="1" dirty="0">
                        <a:latin typeface="Calibri"/>
                        <a:ea typeface="Calibri"/>
                        <a:cs typeface="B Nazanin" pitchFamily="2" charset="-78"/>
                      </a:endParaRPr>
                    </a:p>
                  </a:txBody>
                  <a:tcPr marL="68580" marR="68580" marT="0" marB="0" anchor="ctr"/>
                </a:tc>
                <a:tc>
                  <a:txBody>
                    <a:bodyPr/>
                    <a:lstStyle/>
                    <a:p>
                      <a:pPr algn="ctr" rtl="1">
                        <a:lnSpc>
                          <a:spcPct val="115000"/>
                        </a:lnSpc>
                        <a:spcAft>
                          <a:spcPts val="0"/>
                        </a:spcAft>
                      </a:pPr>
                      <a:r>
                        <a:rPr lang="fa-IR" sz="1800" b="1">
                          <a:solidFill>
                            <a:srgbClr val="002060"/>
                          </a:solidFill>
                          <a:latin typeface="Calibri"/>
                          <a:ea typeface="Calibri"/>
                          <a:cs typeface="B Nazanin" pitchFamily="2" charset="-78"/>
                        </a:rPr>
                        <a:t>2100000</a:t>
                      </a:r>
                      <a:endParaRPr lang="en-US" sz="1800" b="1">
                        <a:latin typeface="Calibri"/>
                        <a:ea typeface="Calibri"/>
                        <a:cs typeface="B Nazanin" pitchFamily="2" charset="-78"/>
                      </a:endParaRPr>
                    </a:p>
                  </a:txBody>
                  <a:tcPr marL="68580" marR="68580" marT="0" marB="0" anchor="ctr"/>
                </a:tc>
                <a:tc>
                  <a:txBody>
                    <a:bodyPr/>
                    <a:lstStyle/>
                    <a:p>
                      <a:pPr algn="ctr" rtl="1">
                        <a:lnSpc>
                          <a:spcPct val="115000"/>
                        </a:lnSpc>
                        <a:spcAft>
                          <a:spcPts val="0"/>
                        </a:spcAft>
                      </a:pPr>
                      <a:r>
                        <a:rPr lang="fa-IR" sz="1800" b="1" dirty="0">
                          <a:solidFill>
                            <a:srgbClr val="002060"/>
                          </a:solidFill>
                          <a:latin typeface="Calibri"/>
                          <a:ea typeface="Calibri"/>
                          <a:cs typeface="B Nazanin" pitchFamily="2" charset="-78"/>
                        </a:rPr>
                        <a:t>2100000</a:t>
                      </a:r>
                      <a:endParaRPr lang="en-US" sz="1800" b="1" dirty="0">
                        <a:latin typeface="Calibri"/>
                        <a:ea typeface="Calibri"/>
                        <a:cs typeface="B Nazanin" pitchFamily="2" charset="-78"/>
                      </a:endParaRPr>
                    </a:p>
                  </a:txBody>
                  <a:tcPr marL="68580" marR="68580" marT="0" marB="0" anchor="ctr"/>
                </a:tc>
              </a:tr>
            </a:tbl>
          </a:graphicData>
        </a:graphic>
      </p:graphicFrame>
      <p:sp>
        <p:nvSpPr>
          <p:cNvPr id="12" name="Rectangle 11"/>
          <p:cNvSpPr/>
          <p:nvPr/>
        </p:nvSpPr>
        <p:spPr>
          <a:xfrm>
            <a:off x="1071538" y="2285992"/>
            <a:ext cx="1857388" cy="285752"/>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b="1" dirty="0" smtClean="0">
                <a:solidFill>
                  <a:schemeClr val="accent3">
                    <a:lumMod val="50000"/>
                  </a:schemeClr>
                </a:solidFill>
                <a:cs typeface="B Nazanin" pitchFamily="2" charset="-78"/>
              </a:rPr>
              <a:t>مبالغ به میلیون ریال</a:t>
            </a:r>
            <a:endParaRPr lang="fa-IR" b="1" dirty="0">
              <a:solidFill>
                <a:schemeClr val="accent3">
                  <a:lumMod val="50000"/>
                </a:schemeClr>
              </a:solidFill>
              <a:cs typeface="B Nazanin" pitchFamily="2" charset="-78"/>
            </a:endParaRPr>
          </a:p>
        </p:txBody>
      </p:sp>
      <p:sp>
        <p:nvSpPr>
          <p:cNvPr id="14" name="Rectangle 13"/>
          <p:cNvSpPr/>
          <p:nvPr/>
        </p:nvSpPr>
        <p:spPr>
          <a:xfrm>
            <a:off x="6786578" y="1785926"/>
            <a:ext cx="1714512" cy="500066"/>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dirty="0">
              <a:solidFill>
                <a:srgbClr val="002060"/>
              </a:solidFill>
              <a:cs typeface="B Titr"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Rounded Rectangle 3"/>
          <p:cNvSpPr/>
          <p:nvPr/>
        </p:nvSpPr>
        <p:spPr>
          <a:xfrm>
            <a:off x="285720" y="285728"/>
            <a:ext cx="8572560" cy="928694"/>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000" b="1" dirty="0" smtClean="0">
                <a:solidFill>
                  <a:schemeClr val="tx2"/>
                </a:solidFill>
                <a:cs typeface="B Titr" pitchFamily="2" charset="-78"/>
              </a:rPr>
              <a:t>معاونت آب و خاک</a:t>
            </a:r>
            <a:endParaRPr lang="en-US" sz="3000" dirty="0" smtClean="0">
              <a:solidFill>
                <a:schemeClr val="tx2"/>
              </a:solidFill>
              <a:cs typeface="B Titr" pitchFamily="2" charset="-78"/>
            </a:endParaRPr>
          </a:p>
        </p:txBody>
      </p:sp>
      <p:sp>
        <p:nvSpPr>
          <p:cNvPr id="5" name="Rectangle 4"/>
          <p:cNvSpPr/>
          <p:nvPr/>
        </p:nvSpPr>
        <p:spPr>
          <a:xfrm>
            <a:off x="327662" y="1428736"/>
            <a:ext cx="8501122" cy="5143536"/>
          </a:xfrm>
          <a:prstGeom prst="rect">
            <a:avLst/>
          </a:prstGeom>
          <a:solidFill>
            <a:schemeClr val="accent5">
              <a:lumMod val="40000"/>
              <a:lumOff val="60000"/>
            </a:schemeClr>
          </a:solidFill>
          <a:ln>
            <a:solidFill>
              <a:schemeClr val="accent5">
                <a:lumMod val="40000"/>
                <a:lumOff val="60000"/>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graphicFrame>
        <p:nvGraphicFramePr>
          <p:cNvPr id="6" name="Table 5"/>
          <p:cNvGraphicFramePr>
            <a:graphicFrameLocks noGrp="1"/>
          </p:cNvGraphicFramePr>
          <p:nvPr/>
        </p:nvGraphicFramePr>
        <p:xfrm>
          <a:off x="549194" y="1945318"/>
          <a:ext cx="8072492" cy="3984012"/>
        </p:xfrm>
        <a:graphic>
          <a:graphicData uri="http://schemas.openxmlformats.org/drawingml/2006/table">
            <a:tbl>
              <a:tblPr rtl="1" firstRow="1" bandRow="1">
                <a:tableStyleId>{5C22544A-7EE6-4342-B048-85BDC9FD1C3A}</a:tableStyleId>
              </a:tblPr>
              <a:tblGrid>
                <a:gridCol w="760666"/>
                <a:gridCol w="1733998"/>
                <a:gridCol w="4194350"/>
                <a:gridCol w="1383478"/>
              </a:tblGrid>
              <a:tr h="681948">
                <a:tc>
                  <a:txBody>
                    <a:bodyPr/>
                    <a:lstStyle/>
                    <a:p>
                      <a:pPr algn="ctr" rtl="1"/>
                      <a:r>
                        <a:rPr lang="fa-IR" dirty="0" smtClean="0">
                          <a:cs typeface="B Zar" pitchFamily="2" charset="-78"/>
                        </a:rPr>
                        <a:t>ردیف</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شماره طبقه بندی</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عنوان طرح</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اعتبار </a:t>
                      </a:r>
                    </a:p>
                    <a:p>
                      <a:pPr algn="ctr" rtl="1"/>
                      <a:r>
                        <a:rPr lang="fa-IR" sz="1400" dirty="0" smtClean="0">
                          <a:cs typeface="B Zar" pitchFamily="2" charset="-78"/>
                        </a:rPr>
                        <a:t>(میلیون ریال)</a:t>
                      </a:r>
                      <a:endParaRPr lang="fa-IR" sz="1400" dirty="0">
                        <a:cs typeface="B Zar" pitchFamily="2" charset="-78"/>
                      </a:endParaRPr>
                    </a:p>
                  </a:txBody>
                  <a:tcPr anchor="ctr">
                    <a:solidFill>
                      <a:schemeClr val="accent4">
                        <a:lumMod val="75000"/>
                      </a:schemeClr>
                    </a:solidFill>
                  </a:tcPr>
                </a:tc>
              </a:tr>
              <a:tr h="825516">
                <a:tc>
                  <a:txBody>
                    <a:bodyPr/>
                    <a:lstStyle/>
                    <a:p>
                      <a:pPr algn="ctr" rtl="1"/>
                      <a:r>
                        <a:rPr lang="fa-IR" sz="2000" b="1" dirty="0" smtClean="0">
                          <a:cs typeface="B Nazanin" pitchFamily="2" charset="-78"/>
                        </a:rPr>
                        <a:t>1</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1306001208</a:t>
                      </a:r>
                      <a:endParaRPr lang="fa-IR" sz="2000" b="1"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کمکهای فنی و اعتباری برای توسعه روشهای نوین</a:t>
                      </a:r>
                      <a:r>
                        <a:rPr lang="fa-IR" sz="2000" b="1" kern="1200" baseline="0" dirty="0" smtClean="0">
                          <a:solidFill>
                            <a:schemeClr val="dk1"/>
                          </a:solidFill>
                          <a:latin typeface="+mn-lt"/>
                          <a:ea typeface="+mn-ea"/>
                          <a:cs typeface="B Nazanin" pitchFamily="2" charset="-78"/>
                        </a:rPr>
                        <a:t> </a:t>
                      </a:r>
                      <a:r>
                        <a:rPr lang="fa-IR" sz="2000" b="1" kern="1200" dirty="0" smtClean="0">
                          <a:solidFill>
                            <a:schemeClr val="dk1"/>
                          </a:solidFill>
                          <a:latin typeface="+mn-lt"/>
                          <a:ea typeface="+mn-ea"/>
                          <a:cs typeface="B Nazanin" pitchFamily="2" charset="-78"/>
                        </a:rPr>
                        <a:t>آبیاری</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24,260,000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2</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310705</a:t>
                      </a:r>
                      <a:endParaRPr lang="fa-IR" sz="2000" b="1"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کمکهای فنی و اعتباری برای توسعه روشهای نوین</a:t>
                      </a:r>
                      <a:r>
                        <a:rPr lang="fa-IR" sz="2000" b="1" kern="1200" baseline="0" dirty="0" smtClean="0">
                          <a:solidFill>
                            <a:schemeClr val="dk1"/>
                          </a:solidFill>
                          <a:latin typeface="+mn-lt"/>
                          <a:ea typeface="+mn-ea"/>
                          <a:cs typeface="B Nazanin" pitchFamily="2" charset="-78"/>
                        </a:rPr>
                        <a:t> </a:t>
                      </a:r>
                      <a:r>
                        <a:rPr lang="fa-IR" sz="2000" b="1" kern="1200" dirty="0" smtClean="0">
                          <a:solidFill>
                            <a:schemeClr val="dk1"/>
                          </a:solidFill>
                          <a:latin typeface="+mn-lt"/>
                          <a:ea typeface="+mn-ea"/>
                          <a:cs typeface="B Nazanin" pitchFamily="2" charset="-78"/>
                        </a:rPr>
                        <a:t>آبیاری</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9,900,000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3</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1306012007</a:t>
                      </a:r>
                      <a:endParaRPr lang="fa-IR" sz="2000" b="1"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کمکهای فنی و اعتباری بازسازی و نوسازی قنوات</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700.000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4</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1307002228</a:t>
                      </a:r>
                      <a:endParaRPr lang="fa-IR" sz="2000" b="1"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شبکه فرعی آبیاری و زهکشی حوضه های آبریز کشور (تامین سهم بهره برداران)</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12.000</a:t>
                      </a:r>
                      <a:endParaRPr lang="en-US" sz="2000" b="1" kern="1200" dirty="0" smtClean="0">
                        <a:solidFill>
                          <a:schemeClr val="dk1"/>
                        </a:solidFill>
                        <a:latin typeface="+mn-lt"/>
                        <a:ea typeface="+mn-ea"/>
                        <a:cs typeface="B Nazanin" pitchFamily="2" charset="-78"/>
                      </a:endParaRPr>
                    </a:p>
                  </a:txBody>
                  <a:tcPr anchor="ct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Rounded Rectangle 3"/>
          <p:cNvSpPr/>
          <p:nvPr/>
        </p:nvSpPr>
        <p:spPr>
          <a:xfrm>
            <a:off x="285720" y="285728"/>
            <a:ext cx="8572560" cy="928694"/>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000" b="1" dirty="0" smtClean="0">
                <a:solidFill>
                  <a:schemeClr val="tx2"/>
                </a:solidFill>
                <a:cs typeface="B Titr" pitchFamily="2" charset="-78"/>
              </a:rPr>
              <a:t>معاونت بازرگانی</a:t>
            </a:r>
            <a:endParaRPr lang="en-US" sz="3000" dirty="0" smtClean="0">
              <a:solidFill>
                <a:schemeClr val="tx2"/>
              </a:solidFill>
              <a:cs typeface="B Titr" pitchFamily="2" charset="-78"/>
            </a:endParaRPr>
          </a:p>
        </p:txBody>
      </p:sp>
      <p:sp>
        <p:nvSpPr>
          <p:cNvPr id="5" name="Rectangle 4"/>
          <p:cNvSpPr/>
          <p:nvPr/>
        </p:nvSpPr>
        <p:spPr>
          <a:xfrm>
            <a:off x="327662" y="1428736"/>
            <a:ext cx="8501122" cy="5143536"/>
          </a:xfrm>
          <a:prstGeom prst="rect">
            <a:avLst/>
          </a:prstGeom>
          <a:solidFill>
            <a:schemeClr val="accent5">
              <a:lumMod val="40000"/>
              <a:lumOff val="60000"/>
            </a:schemeClr>
          </a:solidFill>
          <a:ln>
            <a:solidFill>
              <a:schemeClr val="accent5">
                <a:lumMod val="40000"/>
                <a:lumOff val="60000"/>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graphicFrame>
        <p:nvGraphicFramePr>
          <p:cNvPr id="6" name="Table 5"/>
          <p:cNvGraphicFramePr>
            <a:graphicFrameLocks noGrp="1"/>
          </p:cNvGraphicFramePr>
          <p:nvPr/>
        </p:nvGraphicFramePr>
        <p:xfrm>
          <a:off x="549194" y="2357430"/>
          <a:ext cx="8072492" cy="3158496"/>
        </p:xfrm>
        <a:graphic>
          <a:graphicData uri="http://schemas.openxmlformats.org/drawingml/2006/table">
            <a:tbl>
              <a:tblPr rtl="1" firstRow="1" bandRow="1">
                <a:tableStyleId>{5C22544A-7EE6-4342-B048-85BDC9FD1C3A}</a:tableStyleId>
              </a:tblPr>
              <a:tblGrid>
                <a:gridCol w="760666"/>
                <a:gridCol w="1733998"/>
                <a:gridCol w="4194350"/>
                <a:gridCol w="1383478"/>
              </a:tblGrid>
              <a:tr h="681948">
                <a:tc>
                  <a:txBody>
                    <a:bodyPr/>
                    <a:lstStyle/>
                    <a:p>
                      <a:pPr algn="ctr" rtl="1"/>
                      <a:r>
                        <a:rPr lang="fa-IR" dirty="0" smtClean="0">
                          <a:cs typeface="B Zar" pitchFamily="2" charset="-78"/>
                        </a:rPr>
                        <a:t>ردیف</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شماره طبقه بندی</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عنوان طرح</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اعتبار </a:t>
                      </a:r>
                    </a:p>
                    <a:p>
                      <a:pPr algn="ctr" rtl="1"/>
                      <a:r>
                        <a:rPr lang="fa-IR" sz="1400" dirty="0" smtClean="0">
                          <a:cs typeface="B Zar" pitchFamily="2" charset="-78"/>
                        </a:rPr>
                        <a:t>(میلیون ریال)</a:t>
                      </a:r>
                      <a:endParaRPr lang="fa-IR" sz="1400" dirty="0">
                        <a:cs typeface="B Zar" pitchFamily="2" charset="-78"/>
                      </a:endParaRPr>
                    </a:p>
                  </a:txBody>
                  <a:tcPr anchor="ctr">
                    <a:solidFill>
                      <a:schemeClr val="accent4">
                        <a:lumMod val="75000"/>
                      </a:schemeClr>
                    </a:solidFill>
                  </a:tcPr>
                </a:tc>
              </a:tr>
              <a:tr h="825516">
                <a:tc>
                  <a:txBody>
                    <a:bodyPr/>
                    <a:lstStyle/>
                    <a:p>
                      <a:pPr algn="ctr" rtl="1"/>
                      <a:r>
                        <a:rPr lang="fa-IR" sz="2000" b="1" dirty="0" smtClean="0">
                          <a:cs typeface="B Nazanin" pitchFamily="2" charset="-78"/>
                        </a:rPr>
                        <a:t>1</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1304011003</a:t>
                      </a:r>
                      <a:endParaRPr lang="fa-IR" sz="2000" b="1"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اعطای کمکهای فنی و اعتباری به طرحهای صنایع</a:t>
                      </a:r>
                      <a:r>
                        <a:rPr lang="fa-IR" sz="2000" b="1" kern="1200" baseline="0" dirty="0" smtClean="0">
                          <a:solidFill>
                            <a:schemeClr val="dk1"/>
                          </a:solidFill>
                          <a:latin typeface="+mn-lt"/>
                          <a:ea typeface="+mn-ea"/>
                          <a:cs typeface="B Nazanin" pitchFamily="2" charset="-78"/>
                        </a:rPr>
                        <a:t> </a:t>
                      </a:r>
                      <a:r>
                        <a:rPr lang="fa-IR" sz="2000" b="1" kern="1200" dirty="0" smtClean="0">
                          <a:solidFill>
                            <a:schemeClr val="dk1"/>
                          </a:solidFill>
                          <a:latin typeface="+mn-lt"/>
                          <a:ea typeface="+mn-ea"/>
                          <a:cs typeface="B Nazanin" pitchFamily="2" charset="-78"/>
                        </a:rPr>
                        <a:t>تبدیلی و تکمیلی کشاورزی </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166.000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Rounded Rectangle 3"/>
          <p:cNvSpPr/>
          <p:nvPr/>
        </p:nvSpPr>
        <p:spPr>
          <a:xfrm>
            <a:off x="285720" y="285728"/>
            <a:ext cx="8572560" cy="928694"/>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000" b="1" dirty="0" smtClean="0">
                <a:solidFill>
                  <a:schemeClr val="tx2"/>
                </a:solidFill>
                <a:cs typeface="B Titr" pitchFamily="2" charset="-78"/>
              </a:rPr>
              <a:t>معاونت تولیدات دام و طیور</a:t>
            </a:r>
            <a:endParaRPr lang="en-US" sz="3000" dirty="0" smtClean="0">
              <a:solidFill>
                <a:schemeClr val="tx2"/>
              </a:solidFill>
              <a:cs typeface="B Titr" pitchFamily="2" charset="-78"/>
            </a:endParaRPr>
          </a:p>
        </p:txBody>
      </p:sp>
      <p:sp>
        <p:nvSpPr>
          <p:cNvPr id="5" name="Rectangle 4"/>
          <p:cNvSpPr/>
          <p:nvPr/>
        </p:nvSpPr>
        <p:spPr>
          <a:xfrm>
            <a:off x="327662" y="1428736"/>
            <a:ext cx="8501122" cy="5143536"/>
          </a:xfrm>
          <a:prstGeom prst="rect">
            <a:avLst/>
          </a:prstGeom>
          <a:solidFill>
            <a:schemeClr val="accent5">
              <a:lumMod val="40000"/>
              <a:lumOff val="60000"/>
            </a:schemeClr>
          </a:solidFill>
          <a:ln>
            <a:solidFill>
              <a:schemeClr val="accent5">
                <a:lumMod val="40000"/>
                <a:lumOff val="60000"/>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graphicFrame>
        <p:nvGraphicFramePr>
          <p:cNvPr id="6" name="Table 5"/>
          <p:cNvGraphicFramePr>
            <a:graphicFrameLocks noGrp="1"/>
          </p:cNvGraphicFramePr>
          <p:nvPr/>
        </p:nvGraphicFramePr>
        <p:xfrm>
          <a:off x="549194" y="2357430"/>
          <a:ext cx="8072492" cy="3158496"/>
        </p:xfrm>
        <a:graphic>
          <a:graphicData uri="http://schemas.openxmlformats.org/drawingml/2006/table">
            <a:tbl>
              <a:tblPr rtl="1" firstRow="1" bandRow="1">
                <a:tableStyleId>{5C22544A-7EE6-4342-B048-85BDC9FD1C3A}</a:tableStyleId>
              </a:tblPr>
              <a:tblGrid>
                <a:gridCol w="760666"/>
                <a:gridCol w="1733998"/>
                <a:gridCol w="4194350"/>
                <a:gridCol w="1383478"/>
              </a:tblGrid>
              <a:tr h="681948">
                <a:tc>
                  <a:txBody>
                    <a:bodyPr/>
                    <a:lstStyle/>
                    <a:p>
                      <a:pPr algn="ctr" rtl="1"/>
                      <a:r>
                        <a:rPr lang="fa-IR" dirty="0" smtClean="0">
                          <a:cs typeface="B Zar" pitchFamily="2" charset="-78"/>
                        </a:rPr>
                        <a:t>ردیف</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شماره طبقه بندی</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عنوان طرح</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اعتبار </a:t>
                      </a:r>
                    </a:p>
                    <a:p>
                      <a:pPr algn="ctr" rtl="1"/>
                      <a:r>
                        <a:rPr lang="fa-IR" sz="1400" dirty="0" smtClean="0">
                          <a:cs typeface="B Zar" pitchFamily="2" charset="-78"/>
                        </a:rPr>
                        <a:t>(میلیون ریال)</a:t>
                      </a:r>
                      <a:endParaRPr lang="fa-IR" sz="1400" dirty="0">
                        <a:cs typeface="B Zar" pitchFamily="2" charset="-78"/>
                      </a:endParaRPr>
                    </a:p>
                  </a:txBody>
                  <a:tcPr anchor="ctr">
                    <a:solidFill>
                      <a:schemeClr val="accent4">
                        <a:lumMod val="75000"/>
                      </a:schemeClr>
                    </a:solidFill>
                  </a:tcPr>
                </a:tc>
              </a:tr>
              <a:tr h="825516">
                <a:tc>
                  <a:txBody>
                    <a:bodyPr/>
                    <a:lstStyle/>
                    <a:p>
                      <a:pPr algn="ctr" rtl="1"/>
                      <a:r>
                        <a:rPr lang="fa-IR" sz="2000" b="1" dirty="0" smtClean="0">
                          <a:cs typeface="B Nazanin" pitchFamily="2" charset="-78"/>
                        </a:rPr>
                        <a:t>1</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13060080002</a:t>
                      </a:r>
                      <a:endParaRPr lang="fa-IR" sz="2000" b="1"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کمک های فنی و اعتباری برای افزایش تولیدات دام و طیور</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180.000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Rounded Rectangle 3"/>
          <p:cNvSpPr/>
          <p:nvPr/>
        </p:nvSpPr>
        <p:spPr>
          <a:xfrm>
            <a:off x="285720" y="285728"/>
            <a:ext cx="8572560" cy="928694"/>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000" b="1" dirty="0" smtClean="0">
                <a:solidFill>
                  <a:schemeClr val="tx2"/>
                </a:solidFill>
                <a:cs typeface="B Titr" pitchFamily="2" charset="-78"/>
              </a:rPr>
              <a:t>معاونت زراعت</a:t>
            </a:r>
            <a:endParaRPr lang="en-US" sz="3000" dirty="0" smtClean="0">
              <a:solidFill>
                <a:schemeClr val="tx2"/>
              </a:solidFill>
              <a:cs typeface="B Titr" pitchFamily="2" charset="-78"/>
            </a:endParaRPr>
          </a:p>
        </p:txBody>
      </p:sp>
      <p:sp>
        <p:nvSpPr>
          <p:cNvPr id="5" name="Rectangle 4"/>
          <p:cNvSpPr/>
          <p:nvPr/>
        </p:nvSpPr>
        <p:spPr>
          <a:xfrm>
            <a:off x="327662" y="1428736"/>
            <a:ext cx="8501122" cy="5143536"/>
          </a:xfrm>
          <a:prstGeom prst="rect">
            <a:avLst/>
          </a:prstGeom>
          <a:solidFill>
            <a:schemeClr val="accent5">
              <a:lumMod val="40000"/>
              <a:lumOff val="60000"/>
            </a:schemeClr>
          </a:solidFill>
          <a:ln>
            <a:solidFill>
              <a:schemeClr val="accent5">
                <a:lumMod val="40000"/>
                <a:lumOff val="60000"/>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graphicFrame>
        <p:nvGraphicFramePr>
          <p:cNvPr id="6" name="Table 5"/>
          <p:cNvGraphicFramePr>
            <a:graphicFrameLocks noGrp="1"/>
          </p:cNvGraphicFramePr>
          <p:nvPr/>
        </p:nvGraphicFramePr>
        <p:xfrm>
          <a:off x="549194" y="2485082"/>
          <a:ext cx="8072492" cy="3158496"/>
        </p:xfrm>
        <a:graphic>
          <a:graphicData uri="http://schemas.openxmlformats.org/drawingml/2006/table">
            <a:tbl>
              <a:tblPr rtl="1" firstRow="1" bandRow="1">
                <a:tableStyleId>{5C22544A-7EE6-4342-B048-85BDC9FD1C3A}</a:tableStyleId>
              </a:tblPr>
              <a:tblGrid>
                <a:gridCol w="760666"/>
                <a:gridCol w="1733998"/>
                <a:gridCol w="4194350"/>
                <a:gridCol w="1383478"/>
              </a:tblGrid>
              <a:tr h="681948">
                <a:tc>
                  <a:txBody>
                    <a:bodyPr/>
                    <a:lstStyle/>
                    <a:p>
                      <a:pPr algn="ctr" rtl="1"/>
                      <a:r>
                        <a:rPr lang="fa-IR" dirty="0" smtClean="0">
                          <a:cs typeface="B Zar" pitchFamily="2" charset="-78"/>
                        </a:rPr>
                        <a:t>ردیف</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شماره طبقه بندی</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عنوان طرح</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اعتبار </a:t>
                      </a:r>
                    </a:p>
                    <a:p>
                      <a:pPr algn="ctr" rtl="1"/>
                      <a:r>
                        <a:rPr lang="fa-IR" sz="1400" dirty="0" smtClean="0">
                          <a:cs typeface="B Zar" pitchFamily="2" charset="-78"/>
                        </a:rPr>
                        <a:t>(میلیون ریال)</a:t>
                      </a:r>
                      <a:endParaRPr lang="fa-IR" sz="1400" dirty="0">
                        <a:cs typeface="B Zar" pitchFamily="2" charset="-78"/>
                      </a:endParaRPr>
                    </a:p>
                  </a:txBody>
                  <a:tcPr anchor="ctr">
                    <a:solidFill>
                      <a:schemeClr val="accent4">
                        <a:lumMod val="75000"/>
                      </a:schemeClr>
                    </a:solidFill>
                  </a:tcPr>
                </a:tc>
              </a:tr>
              <a:tr h="825516">
                <a:tc>
                  <a:txBody>
                    <a:bodyPr/>
                    <a:lstStyle/>
                    <a:p>
                      <a:pPr algn="ctr" rtl="1"/>
                      <a:r>
                        <a:rPr lang="fa-IR" sz="2000" b="1" dirty="0" smtClean="0">
                          <a:cs typeface="B Nazanin" pitchFamily="2" charset="-78"/>
                        </a:rPr>
                        <a:t>1</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1306009004</a:t>
                      </a:r>
                      <a:endParaRPr lang="fa-IR" sz="2000" b="1"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کمک های</a:t>
                      </a:r>
                      <a:r>
                        <a:rPr lang="fa-IR" sz="2000" b="1" kern="1200" baseline="0" dirty="0" smtClean="0">
                          <a:solidFill>
                            <a:schemeClr val="dk1"/>
                          </a:solidFill>
                          <a:latin typeface="+mn-lt"/>
                          <a:ea typeface="+mn-ea"/>
                          <a:cs typeface="B Nazanin" pitchFamily="2" charset="-78"/>
                        </a:rPr>
                        <a:t> فنی و اعتباری برای افزایش تولید محصولات زراعی و گلخانه ای</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250.000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a:t>
                      </a:r>
                      <a:endParaRPr lang="en-US" sz="2000" b="1" kern="1200" dirty="0" smtClean="0">
                        <a:solidFill>
                          <a:schemeClr val="dk1"/>
                        </a:solidFill>
                        <a:latin typeface="+mn-lt"/>
                        <a:ea typeface="+mn-ea"/>
                        <a:cs typeface="B Nazanin" pitchFamily="2" charset="-78"/>
                      </a:endParaRPr>
                    </a:p>
                  </a:txBody>
                  <a:tcPr anchor="ct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Rounded Rectangle 3"/>
          <p:cNvSpPr/>
          <p:nvPr/>
        </p:nvSpPr>
        <p:spPr>
          <a:xfrm>
            <a:off x="285720" y="285728"/>
            <a:ext cx="8572560" cy="928694"/>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000" b="1" dirty="0" smtClean="0">
                <a:solidFill>
                  <a:schemeClr val="tx2"/>
                </a:solidFill>
                <a:cs typeface="B Titr" pitchFamily="2" charset="-78"/>
              </a:rPr>
              <a:t>معاونت باغبانی</a:t>
            </a:r>
            <a:endParaRPr lang="en-US" sz="3000" dirty="0" smtClean="0">
              <a:solidFill>
                <a:schemeClr val="tx2"/>
              </a:solidFill>
              <a:cs typeface="B Titr" pitchFamily="2" charset="-78"/>
            </a:endParaRPr>
          </a:p>
        </p:txBody>
      </p:sp>
      <p:sp>
        <p:nvSpPr>
          <p:cNvPr id="5" name="Rectangle 4"/>
          <p:cNvSpPr/>
          <p:nvPr/>
        </p:nvSpPr>
        <p:spPr>
          <a:xfrm>
            <a:off x="327662" y="1428736"/>
            <a:ext cx="8501122" cy="5143536"/>
          </a:xfrm>
          <a:prstGeom prst="rect">
            <a:avLst/>
          </a:prstGeom>
          <a:solidFill>
            <a:schemeClr val="accent5">
              <a:lumMod val="40000"/>
              <a:lumOff val="60000"/>
            </a:schemeClr>
          </a:solidFill>
          <a:ln>
            <a:solidFill>
              <a:schemeClr val="accent5">
                <a:lumMod val="40000"/>
                <a:lumOff val="60000"/>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graphicFrame>
        <p:nvGraphicFramePr>
          <p:cNvPr id="6" name="Table 5"/>
          <p:cNvGraphicFramePr>
            <a:graphicFrameLocks noGrp="1"/>
          </p:cNvGraphicFramePr>
          <p:nvPr/>
        </p:nvGraphicFramePr>
        <p:xfrm>
          <a:off x="549194" y="2233320"/>
          <a:ext cx="8072492" cy="3338820"/>
        </p:xfrm>
        <a:graphic>
          <a:graphicData uri="http://schemas.openxmlformats.org/drawingml/2006/table">
            <a:tbl>
              <a:tblPr rtl="1" firstRow="1" bandRow="1">
                <a:tableStyleId>{5C22544A-7EE6-4342-B048-85BDC9FD1C3A}</a:tableStyleId>
              </a:tblPr>
              <a:tblGrid>
                <a:gridCol w="760666"/>
                <a:gridCol w="1733998"/>
                <a:gridCol w="4194350"/>
                <a:gridCol w="1383478"/>
              </a:tblGrid>
              <a:tr h="681948">
                <a:tc>
                  <a:txBody>
                    <a:bodyPr/>
                    <a:lstStyle/>
                    <a:p>
                      <a:pPr algn="ctr" rtl="1"/>
                      <a:r>
                        <a:rPr lang="fa-IR" dirty="0" smtClean="0">
                          <a:cs typeface="B Zar" pitchFamily="2" charset="-78"/>
                        </a:rPr>
                        <a:t>ردیف</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شماره طبقه بندی</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عنوان طرح</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اعتبار </a:t>
                      </a:r>
                    </a:p>
                    <a:p>
                      <a:pPr algn="ctr" rtl="1"/>
                      <a:r>
                        <a:rPr lang="fa-IR" sz="1400" dirty="0" smtClean="0">
                          <a:cs typeface="B Zar" pitchFamily="2" charset="-78"/>
                        </a:rPr>
                        <a:t>(میلیون ریال)</a:t>
                      </a:r>
                      <a:endParaRPr lang="fa-IR" sz="1400" dirty="0">
                        <a:cs typeface="B Zar" pitchFamily="2" charset="-78"/>
                      </a:endParaRPr>
                    </a:p>
                  </a:txBody>
                  <a:tcPr anchor="ctr">
                    <a:solidFill>
                      <a:schemeClr val="accent4">
                        <a:lumMod val="75000"/>
                      </a:schemeClr>
                    </a:solidFill>
                  </a:tcPr>
                </a:tc>
              </a:tr>
              <a:tr h="825516">
                <a:tc>
                  <a:txBody>
                    <a:bodyPr/>
                    <a:lstStyle/>
                    <a:p>
                      <a:pPr algn="ctr" rtl="1"/>
                      <a:r>
                        <a:rPr lang="fa-IR" sz="2000" b="1" dirty="0" smtClean="0">
                          <a:cs typeface="B Nazanin" pitchFamily="2" charset="-78"/>
                        </a:rPr>
                        <a:t>1</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1306009003</a:t>
                      </a:r>
                      <a:endParaRPr lang="fa-IR" sz="2000" b="1" i="0"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کمک های فنی و اعتباری برای اصلاح و توسعه باغات</a:t>
                      </a:r>
                      <a:r>
                        <a:rPr lang="fa-IR" sz="2000" b="1" kern="1200" baseline="0" dirty="0" smtClean="0">
                          <a:solidFill>
                            <a:schemeClr val="dk1"/>
                          </a:solidFill>
                          <a:latin typeface="+mn-lt"/>
                          <a:ea typeface="+mn-ea"/>
                          <a:cs typeface="B Nazanin" pitchFamily="2" charset="-78"/>
                        </a:rPr>
                        <a:t> </a:t>
                      </a:r>
                      <a:r>
                        <a:rPr lang="fa-IR" sz="2000" b="1" kern="1200" dirty="0" smtClean="0">
                          <a:solidFill>
                            <a:schemeClr val="dk1"/>
                          </a:solidFill>
                          <a:latin typeface="+mn-lt"/>
                          <a:ea typeface="+mn-ea"/>
                          <a:cs typeface="B Nazanin" pitchFamily="2" charset="-78"/>
                        </a:rPr>
                        <a:t>به روشهای نوین و باغات انگور به روش داربستی</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450.000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a:t>
                      </a:r>
                      <a:endParaRPr lang="fa-IR" sz="2000" b="1" i="0" dirty="0">
                        <a:cs typeface="B Nazanin" pitchFamily="2" charset="-78"/>
                      </a:endParaRPr>
                    </a:p>
                  </a:txBody>
                  <a:tcPr anchor="ctr"/>
                </a:tc>
                <a:tc>
                  <a:txBody>
                    <a:bodyPr/>
                    <a:lstStyle/>
                    <a:p>
                      <a:pPr algn="ctr" rtl="1"/>
                      <a:r>
                        <a:rPr lang="fa-IR" sz="2000" b="1" smtClean="0">
                          <a:cs typeface="B Nazanin" pitchFamily="2" charset="-78"/>
                        </a:rPr>
                        <a:t>-</a:t>
                      </a:r>
                      <a:endParaRPr lang="fa-IR" sz="2000" b="1" dirty="0">
                        <a:cs typeface="B Nazanin" pitchFamily="2" charset="-78"/>
                      </a:endParaRPr>
                    </a:p>
                  </a:txBody>
                  <a:tcPr anchor="ctr"/>
                </a:tc>
                <a:tc>
                  <a:txBody>
                    <a:bodyPr/>
                    <a:lstStyle/>
                    <a:p>
                      <a:pPr algn="ctr" rtl="1"/>
                      <a:r>
                        <a:rPr lang="fa-IR" sz="2000" b="1" smtClean="0">
                          <a:cs typeface="B Nazanin" pitchFamily="2" charset="-78"/>
                        </a:rPr>
                        <a:t>-</a:t>
                      </a:r>
                      <a:endParaRPr lang="fa-IR" sz="2000" b="1" dirty="0">
                        <a:cs typeface="B Nazanin" pitchFamily="2" charset="-78"/>
                      </a:endParaRPr>
                    </a:p>
                  </a:txBody>
                  <a:tcPr anchor="ctr"/>
                </a:tc>
              </a:tr>
              <a:tr h="825516">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i="0" dirty="0" smtClean="0">
                          <a:cs typeface="B Nazanin" pitchFamily="2" charset="-78"/>
                        </a:rPr>
                        <a:t>-</a:t>
                      </a:r>
                      <a:endParaRPr lang="fa-IR" sz="2000" b="1" i="0"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Rounded Rectangle 3"/>
          <p:cNvSpPr/>
          <p:nvPr/>
        </p:nvSpPr>
        <p:spPr>
          <a:xfrm>
            <a:off x="285720" y="285728"/>
            <a:ext cx="8572560" cy="928694"/>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000" b="1" dirty="0" smtClean="0">
                <a:solidFill>
                  <a:schemeClr val="tx2"/>
                </a:solidFill>
                <a:cs typeface="B Titr" pitchFamily="2" charset="-78"/>
              </a:rPr>
              <a:t>سازمان جنگلها ، مراتع و آبخیزداری کشور</a:t>
            </a:r>
            <a:endParaRPr lang="en-US" sz="3000" dirty="0" smtClean="0">
              <a:solidFill>
                <a:schemeClr val="tx2"/>
              </a:solidFill>
              <a:cs typeface="B Titr" pitchFamily="2" charset="-78"/>
            </a:endParaRPr>
          </a:p>
        </p:txBody>
      </p:sp>
      <p:sp>
        <p:nvSpPr>
          <p:cNvPr id="5" name="Rectangle 4"/>
          <p:cNvSpPr/>
          <p:nvPr/>
        </p:nvSpPr>
        <p:spPr>
          <a:xfrm>
            <a:off x="327662" y="1428736"/>
            <a:ext cx="8501122" cy="5143536"/>
          </a:xfrm>
          <a:prstGeom prst="rect">
            <a:avLst/>
          </a:prstGeom>
          <a:solidFill>
            <a:schemeClr val="accent5">
              <a:lumMod val="40000"/>
              <a:lumOff val="60000"/>
            </a:schemeClr>
          </a:solidFill>
          <a:ln>
            <a:solidFill>
              <a:schemeClr val="accent5">
                <a:lumMod val="40000"/>
                <a:lumOff val="60000"/>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graphicFrame>
        <p:nvGraphicFramePr>
          <p:cNvPr id="6" name="Table 5"/>
          <p:cNvGraphicFramePr>
            <a:graphicFrameLocks noGrp="1"/>
          </p:cNvGraphicFramePr>
          <p:nvPr/>
        </p:nvGraphicFramePr>
        <p:xfrm>
          <a:off x="549194" y="2270768"/>
          <a:ext cx="8072492" cy="3158496"/>
        </p:xfrm>
        <a:graphic>
          <a:graphicData uri="http://schemas.openxmlformats.org/drawingml/2006/table">
            <a:tbl>
              <a:tblPr rtl="1" firstRow="1" bandRow="1">
                <a:tableStyleId>{5C22544A-7EE6-4342-B048-85BDC9FD1C3A}</a:tableStyleId>
              </a:tblPr>
              <a:tblGrid>
                <a:gridCol w="760666"/>
                <a:gridCol w="1733998"/>
                <a:gridCol w="4194350"/>
                <a:gridCol w="1383478"/>
              </a:tblGrid>
              <a:tr h="681948">
                <a:tc>
                  <a:txBody>
                    <a:bodyPr/>
                    <a:lstStyle/>
                    <a:p>
                      <a:pPr algn="ctr" rtl="1"/>
                      <a:r>
                        <a:rPr lang="fa-IR" dirty="0" smtClean="0">
                          <a:cs typeface="B Zar" pitchFamily="2" charset="-78"/>
                        </a:rPr>
                        <a:t>ردیف</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شماره طبقه بندی</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عنوان طرح</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اعتبار </a:t>
                      </a:r>
                    </a:p>
                    <a:p>
                      <a:pPr algn="ctr" rtl="1"/>
                      <a:r>
                        <a:rPr lang="fa-IR" sz="1400" dirty="0" smtClean="0">
                          <a:cs typeface="B Zar" pitchFamily="2" charset="-78"/>
                        </a:rPr>
                        <a:t>(میلیون ریال)</a:t>
                      </a:r>
                      <a:endParaRPr lang="fa-IR" sz="1400" dirty="0">
                        <a:cs typeface="B Zar" pitchFamily="2" charset="-78"/>
                      </a:endParaRPr>
                    </a:p>
                  </a:txBody>
                  <a:tcPr anchor="ctr">
                    <a:solidFill>
                      <a:schemeClr val="accent4">
                        <a:lumMod val="75000"/>
                      </a:schemeClr>
                    </a:solidFill>
                  </a:tcPr>
                </a:tc>
              </a:tr>
              <a:tr h="825516">
                <a:tc>
                  <a:txBody>
                    <a:bodyPr/>
                    <a:lstStyle/>
                    <a:p>
                      <a:pPr algn="ctr" rtl="1"/>
                      <a:r>
                        <a:rPr lang="fa-IR" sz="2000" b="1" dirty="0" smtClean="0">
                          <a:cs typeface="B Nazanin" pitchFamily="2" charset="-78"/>
                        </a:rPr>
                        <a:t>1</a:t>
                      </a:r>
                      <a:endParaRPr lang="fa-IR" sz="2000" b="1" dirty="0">
                        <a:cs typeface="B Nazanin" pitchFamily="2" charset="-78"/>
                      </a:endParaRPr>
                    </a:p>
                  </a:txBody>
                  <a:tcPr anchor="ctr"/>
                </a:tc>
                <a:tc>
                  <a:txBody>
                    <a:bodyPr/>
                    <a:lstStyle/>
                    <a:p>
                      <a:pPr algn="ctr" rtl="1"/>
                      <a:r>
                        <a:rPr lang="fa-IR" sz="2000" b="1" i="0" kern="1200" dirty="0" smtClean="0">
                          <a:solidFill>
                            <a:schemeClr val="dk1"/>
                          </a:solidFill>
                          <a:latin typeface="+mn-lt"/>
                          <a:ea typeface="+mn-ea"/>
                          <a:cs typeface="B Nazanin" pitchFamily="2" charset="-78"/>
                        </a:rPr>
                        <a:t>1306001004</a:t>
                      </a:r>
                      <a:endParaRPr lang="fa-IR" sz="2000" b="1" i="0" dirty="0">
                        <a:cs typeface="B Nazanin" pitchFamily="2" charset="-78"/>
                      </a:endParaRPr>
                    </a:p>
                  </a:txBody>
                  <a:tcPr anchor="ctr"/>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کمکهای فنی و اعتباری برای توسعه عملیات آبخیزداری</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24.000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2</a:t>
                      </a:r>
                      <a:endParaRPr lang="fa-IR" sz="2000" b="1" dirty="0">
                        <a:cs typeface="B Nazanin" pitchFamily="2" charset="-78"/>
                      </a:endParaRPr>
                    </a:p>
                  </a:txBody>
                  <a:tcPr anchor="ctr"/>
                </a:tc>
                <a:tc>
                  <a:txBody>
                    <a:bodyPr/>
                    <a:lstStyle/>
                    <a:p>
                      <a:pPr algn="ctr" rtl="1"/>
                      <a:r>
                        <a:rPr lang="fa-IR" sz="2000" b="1" i="0" kern="1200" dirty="0" smtClean="0">
                          <a:solidFill>
                            <a:schemeClr val="dk1"/>
                          </a:solidFill>
                          <a:latin typeface="+mn-lt"/>
                          <a:ea typeface="+mn-ea"/>
                          <a:cs typeface="B Nazanin" pitchFamily="2" charset="-78"/>
                        </a:rPr>
                        <a:t>1306002007</a:t>
                      </a:r>
                      <a:endParaRPr lang="fa-IR" sz="2000" b="1" i="0"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کمکهای فنی و اعتباری برای اجرای طرحهای جنگل و مراتع و گیاهان دارویی</a:t>
                      </a:r>
                      <a:r>
                        <a:rPr lang="en-US" sz="2000" b="1" dirty="0" smtClean="0">
                          <a:cs typeface="B Nazanin" pitchFamily="2" charset="-78"/>
                        </a:rPr>
                        <a:t> </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20.000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3</a:t>
                      </a:r>
                      <a:endParaRPr lang="fa-IR" sz="2000" b="1" dirty="0">
                        <a:cs typeface="B Nazanin" pitchFamily="2" charset="-78"/>
                      </a:endParaRPr>
                    </a:p>
                  </a:txBody>
                  <a:tcPr anchor="ctr"/>
                </a:tc>
                <a:tc>
                  <a:txBody>
                    <a:bodyPr/>
                    <a:lstStyle/>
                    <a:p>
                      <a:pPr algn="ctr" rtl="1"/>
                      <a:r>
                        <a:rPr lang="fa-IR" sz="2000" b="1" i="0" kern="1200" dirty="0" smtClean="0">
                          <a:solidFill>
                            <a:schemeClr val="dk1"/>
                          </a:solidFill>
                          <a:latin typeface="+mn-lt"/>
                          <a:ea typeface="+mn-ea"/>
                          <a:cs typeface="B Nazanin" pitchFamily="2" charset="-78"/>
                        </a:rPr>
                        <a:t>1306002008</a:t>
                      </a:r>
                      <a:endParaRPr lang="fa-IR" sz="2000" b="1" i="0"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کمکهای فنی و اعتباری برای توسعه زراعت چوب</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29.000</a:t>
                      </a:r>
                      <a:endParaRPr lang="en-US" sz="2000" b="1" kern="1200" dirty="0" smtClean="0">
                        <a:solidFill>
                          <a:schemeClr val="dk1"/>
                        </a:solidFill>
                        <a:latin typeface="+mn-lt"/>
                        <a:ea typeface="+mn-ea"/>
                        <a:cs typeface="B Nazanin" pitchFamily="2" charset="-78"/>
                      </a:endParaRPr>
                    </a:p>
                  </a:txBody>
                  <a:tcPr anchor="ct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Rounded Rectangle 3"/>
          <p:cNvSpPr/>
          <p:nvPr/>
        </p:nvSpPr>
        <p:spPr>
          <a:xfrm>
            <a:off x="285720" y="285728"/>
            <a:ext cx="8572560" cy="928694"/>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000" b="1" dirty="0" smtClean="0">
                <a:solidFill>
                  <a:schemeClr val="tx2"/>
                </a:solidFill>
                <a:cs typeface="B Titr" pitchFamily="2" charset="-78"/>
              </a:rPr>
              <a:t>سازمان حفظ نباتات</a:t>
            </a:r>
            <a:endParaRPr lang="en-US" sz="3000" dirty="0" smtClean="0">
              <a:solidFill>
                <a:schemeClr val="tx2"/>
              </a:solidFill>
              <a:cs typeface="B Titr" pitchFamily="2" charset="-78"/>
            </a:endParaRPr>
          </a:p>
        </p:txBody>
      </p:sp>
      <p:sp>
        <p:nvSpPr>
          <p:cNvPr id="5" name="Rectangle 4"/>
          <p:cNvSpPr/>
          <p:nvPr/>
        </p:nvSpPr>
        <p:spPr>
          <a:xfrm>
            <a:off x="327662" y="1428736"/>
            <a:ext cx="8501122" cy="5143536"/>
          </a:xfrm>
          <a:prstGeom prst="rect">
            <a:avLst/>
          </a:prstGeom>
          <a:solidFill>
            <a:schemeClr val="accent5">
              <a:lumMod val="40000"/>
              <a:lumOff val="60000"/>
            </a:schemeClr>
          </a:solidFill>
          <a:ln>
            <a:solidFill>
              <a:schemeClr val="accent5">
                <a:lumMod val="40000"/>
                <a:lumOff val="60000"/>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graphicFrame>
        <p:nvGraphicFramePr>
          <p:cNvPr id="6" name="Table 5"/>
          <p:cNvGraphicFramePr>
            <a:graphicFrameLocks noGrp="1"/>
          </p:cNvGraphicFramePr>
          <p:nvPr/>
        </p:nvGraphicFramePr>
        <p:xfrm>
          <a:off x="549194" y="2413644"/>
          <a:ext cx="8072492" cy="3158496"/>
        </p:xfrm>
        <a:graphic>
          <a:graphicData uri="http://schemas.openxmlformats.org/drawingml/2006/table">
            <a:tbl>
              <a:tblPr rtl="1" firstRow="1" bandRow="1">
                <a:tableStyleId>{5C22544A-7EE6-4342-B048-85BDC9FD1C3A}</a:tableStyleId>
              </a:tblPr>
              <a:tblGrid>
                <a:gridCol w="760666"/>
                <a:gridCol w="1733998"/>
                <a:gridCol w="4194350"/>
                <a:gridCol w="1383478"/>
              </a:tblGrid>
              <a:tr h="681948">
                <a:tc>
                  <a:txBody>
                    <a:bodyPr/>
                    <a:lstStyle/>
                    <a:p>
                      <a:pPr algn="ctr" rtl="1"/>
                      <a:r>
                        <a:rPr lang="fa-IR" dirty="0" smtClean="0">
                          <a:cs typeface="B Zar" pitchFamily="2" charset="-78"/>
                        </a:rPr>
                        <a:t>ردیف</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شماره طبقه بندی</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عنوان طرح</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اعتبار </a:t>
                      </a:r>
                    </a:p>
                    <a:p>
                      <a:pPr algn="ctr" rtl="1"/>
                      <a:r>
                        <a:rPr lang="fa-IR" sz="1400" dirty="0" smtClean="0">
                          <a:cs typeface="B Zar" pitchFamily="2" charset="-78"/>
                        </a:rPr>
                        <a:t>(میلیون ریال)</a:t>
                      </a:r>
                      <a:endParaRPr lang="fa-IR" sz="1400" dirty="0">
                        <a:cs typeface="B Zar" pitchFamily="2" charset="-78"/>
                      </a:endParaRPr>
                    </a:p>
                  </a:txBody>
                  <a:tcPr anchor="ctr">
                    <a:solidFill>
                      <a:schemeClr val="accent4">
                        <a:lumMod val="75000"/>
                      </a:schemeClr>
                    </a:solidFill>
                  </a:tcPr>
                </a:tc>
              </a:tr>
              <a:tr h="825516">
                <a:tc>
                  <a:txBody>
                    <a:bodyPr/>
                    <a:lstStyle/>
                    <a:p>
                      <a:pPr algn="ctr" rtl="1"/>
                      <a:r>
                        <a:rPr lang="fa-IR" sz="2000" b="1" dirty="0" smtClean="0">
                          <a:cs typeface="B Nazanin" pitchFamily="2" charset="-78"/>
                        </a:rPr>
                        <a:t>1</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1306022001</a:t>
                      </a:r>
                      <a:endParaRPr lang="fa-IR" sz="2000" b="1"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کمک های فنی و اعتباری جهت تولید کودهای زیستی </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10.000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r>
              <a:tr h="825516">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Rounded Rectangle 3"/>
          <p:cNvSpPr/>
          <p:nvPr/>
        </p:nvSpPr>
        <p:spPr>
          <a:xfrm>
            <a:off x="285720" y="285728"/>
            <a:ext cx="8572560" cy="928694"/>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000" b="1" dirty="0" smtClean="0">
                <a:solidFill>
                  <a:schemeClr val="tx2"/>
                </a:solidFill>
                <a:cs typeface="B Titr" pitchFamily="2" charset="-78"/>
              </a:rPr>
              <a:t>سازمان شیلات کشور</a:t>
            </a:r>
            <a:endParaRPr lang="en-US" sz="3000" dirty="0" smtClean="0">
              <a:solidFill>
                <a:schemeClr val="tx2"/>
              </a:solidFill>
              <a:cs typeface="B Titr" pitchFamily="2" charset="-78"/>
            </a:endParaRPr>
          </a:p>
        </p:txBody>
      </p:sp>
      <p:sp>
        <p:nvSpPr>
          <p:cNvPr id="5" name="Rectangle 4"/>
          <p:cNvSpPr/>
          <p:nvPr/>
        </p:nvSpPr>
        <p:spPr>
          <a:xfrm>
            <a:off x="327662" y="1428736"/>
            <a:ext cx="8501122" cy="5143536"/>
          </a:xfrm>
          <a:prstGeom prst="rect">
            <a:avLst/>
          </a:prstGeom>
          <a:solidFill>
            <a:schemeClr val="accent5">
              <a:lumMod val="40000"/>
              <a:lumOff val="60000"/>
            </a:schemeClr>
          </a:solidFill>
          <a:ln>
            <a:solidFill>
              <a:schemeClr val="accent5">
                <a:lumMod val="40000"/>
                <a:lumOff val="60000"/>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graphicFrame>
        <p:nvGraphicFramePr>
          <p:cNvPr id="6" name="Table 5"/>
          <p:cNvGraphicFramePr>
            <a:graphicFrameLocks noGrp="1"/>
          </p:cNvGraphicFramePr>
          <p:nvPr/>
        </p:nvGraphicFramePr>
        <p:xfrm>
          <a:off x="549194" y="2428868"/>
          <a:ext cx="8072492" cy="3158496"/>
        </p:xfrm>
        <a:graphic>
          <a:graphicData uri="http://schemas.openxmlformats.org/drawingml/2006/table">
            <a:tbl>
              <a:tblPr rtl="1" firstRow="1" bandRow="1">
                <a:tableStyleId>{5C22544A-7EE6-4342-B048-85BDC9FD1C3A}</a:tableStyleId>
              </a:tblPr>
              <a:tblGrid>
                <a:gridCol w="760666"/>
                <a:gridCol w="1733998"/>
                <a:gridCol w="4194350"/>
                <a:gridCol w="1383478"/>
              </a:tblGrid>
              <a:tr h="681948">
                <a:tc>
                  <a:txBody>
                    <a:bodyPr/>
                    <a:lstStyle/>
                    <a:p>
                      <a:pPr algn="ctr" rtl="1"/>
                      <a:r>
                        <a:rPr lang="fa-IR" dirty="0" smtClean="0">
                          <a:cs typeface="B Zar" pitchFamily="2" charset="-78"/>
                        </a:rPr>
                        <a:t>ردیف</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شماره طبقه بندی</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عنوان طرح</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اعتبار </a:t>
                      </a:r>
                    </a:p>
                    <a:p>
                      <a:pPr algn="ctr" rtl="1"/>
                      <a:r>
                        <a:rPr lang="fa-IR" sz="1400" dirty="0" smtClean="0">
                          <a:cs typeface="B Zar" pitchFamily="2" charset="-78"/>
                        </a:rPr>
                        <a:t>(میلیون ریال)</a:t>
                      </a:r>
                      <a:endParaRPr lang="fa-IR" sz="1400" dirty="0">
                        <a:cs typeface="B Zar" pitchFamily="2" charset="-78"/>
                      </a:endParaRPr>
                    </a:p>
                  </a:txBody>
                  <a:tcPr anchor="ctr">
                    <a:solidFill>
                      <a:schemeClr val="accent4">
                        <a:lumMod val="75000"/>
                      </a:schemeClr>
                    </a:solidFill>
                  </a:tcPr>
                </a:tc>
              </a:tr>
              <a:tr h="825516">
                <a:tc>
                  <a:txBody>
                    <a:bodyPr/>
                    <a:lstStyle/>
                    <a:p>
                      <a:pPr algn="ctr" rtl="1"/>
                      <a:r>
                        <a:rPr lang="fa-IR" sz="2000" b="1" dirty="0" smtClean="0">
                          <a:cs typeface="B Nazanin" pitchFamily="2" charset="-78"/>
                        </a:rPr>
                        <a:t>1</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1306008001</a:t>
                      </a:r>
                      <a:endParaRPr lang="fa-IR" sz="2000" b="1"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کمک های فنی و اعتباری برای افزایش تولیدات</a:t>
                      </a:r>
                      <a:r>
                        <a:rPr lang="fa-IR" sz="2000" b="1" kern="1200" baseline="0" dirty="0" smtClean="0">
                          <a:solidFill>
                            <a:schemeClr val="dk1"/>
                          </a:solidFill>
                          <a:latin typeface="+mn-lt"/>
                          <a:ea typeface="+mn-ea"/>
                          <a:cs typeface="B Nazanin" pitchFamily="2" charset="-78"/>
                        </a:rPr>
                        <a:t> </a:t>
                      </a:r>
                      <a:r>
                        <a:rPr lang="fa-IR" sz="2000" b="1" kern="1200" dirty="0" smtClean="0">
                          <a:solidFill>
                            <a:schemeClr val="dk1"/>
                          </a:solidFill>
                          <a:latin typeface="+mn-lt"/>
                          <a:ea typeface="+mn-ea"/>
                          <a:cs typeface="B Nazanin" pitchFamily="2" charset="-78"/>
                        </a:rPr>
                        <a:t>آبزیان</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76.000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smtClean="0">
                          <a:cs typeface="B Nazanin" pitchFamily="2" charset="-78"/>
                        </a:rPr>
                        <a:t>-</a:t>
                      </a:r>
                      <a:endParaRPr lang="fa-IR" sz="2000" b="1" dirty="0">
                        <a:cs typeface="B Nazanin" pitchFamily="2" charset="-78"/>
                      </a:endParaRPr>
                    </a:p>
                  </a:txBody>
                  <a:tcPr anchor="ctr"/>
                </a:tc>
                <a:tc>
                  <a:txBody>
                    <a:bodyPr/>
                    <a:lstStyle/>
                    <a:p>
                      <a:pPr algn="ctr" rtl="1"/>
                      <a:r>
                        <a:rPr lang="fa-IR" sz="2000" b="1" smtClean="0">
                          <a:cs typeface="B Nazanin" pitchFamily="2" charset="-78"/>
                        </a:rPr>
                        <a:t>-</a:t>
                      </a:r>
                      <a:endParaRPr lang="fa-IR" sz="2000" b="1" dirty="0">
                        <a:cs typeface="B Nazanin" pitchFamily="2" charset="-78"/>
                      </a:endParaRPr>
                    </a:p>
                  </a:txBody>
                  <a:tcPr anchor="ctr"/>
                </a:tc>
                <a:tc>
                  <a:txBody>
                    <a:bodyPr/>
                    <a:lstStyle/>
                    <a:p>
                      <a:pPr algn="ctr" rtl="1"/>
                      <a:r>
                        <a:rPr lang="fa-IR" sz="2000" b="1" smtClean="0">
                          <a:cs typeface="B Nazanin" pitchFamily="2" charset="-78"/>
                        </a:rPr>
                        <a:t>-</a:t>
                      </a:r>
                      <a:endParaRPr lang="fa-IR" sz="2000" b="1" dirty="0">
                        <a:cs typeface="B Nazanin" pitchFamily="2" charset="-78"/>
                      </a:endParaRPr>
                    </a:p>
                  </a:txBody>
                  <a:tcPr anchor="ctr"/>
                </a:tc>
                <a:tc>
                  <a:txBody>
                    <a:bodyPr/>
                    <a:lstStyle/>
                    <a:p>
                      <a:pPr algn="ctr" rtl="1"/>
                      <a:r>
                        <a:rPr lang="fa-IR" sz="2000" b="1" smtClean="0">
                          <a:cs typeface="B Nazanin" pitchFamily="2" charset="-78"/>
                        </a:rPr>
                        <a:t>-</a:t>
                      </a:r>
                      <a:endParaRPr lang="fa-IR" sz="2000" b="1" dirty="0">
                        <a:cs typeface="B Nazanin" pitchFamily="2" charset="-78"/>
                      </a:endParaRPr>
                    </a:p>
                  </a:txBody>
                  <a:tcPr anchor="ctr"/>
                </a:tc>
              </a:tr>
              <a:tr h="825516">
                <a:tc>
                  <a:txBody>
                    <a:bodyPr/>
                    <a:lstStyle/>
                    <a:p>
                      <a:pPr algn="ctr" rtl="1"/>
                      <a:r>
                        <a:rPr lang="fa-IR" sz="2000" b="1" smtClean="0">
                          <a:cs typeface="B Nazanin" pitchFamily="2" charset="-78"/>
                        </a:rPr>
                        <a:t>-</a:t>
                      </a:r>
                      <a:endParaRPr lang="fa-IR" sz="2000" b="1" dirty="0">
                        <a:cs typeface="B Nazanin" pitchFamily="2" charset="-78"/>
                      </a:endParaRPr>
                    </a:p>
                  </a:txBody>
                  <a:tcPr anchor="ctr"/>
                </a:tc>
                <a:tc>
                  <a:txBody>
                    <a:bodyPr/>
                    <a:lstStyle/>
                    <a:p>
                      <a:pPr algn="ctr" rtl="1"/>
                      <a:r>
                        <a:rPr lang="fa-IR" sz="2000" b="1"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Rounded Rectangle 3"/>
          <p:cNvSpPr/>
          <p:nvPr/>
        </p:nvSpPr>
        <p:spPr>
          <a:xfrm>
            <a:off x="285720" y="285728"/>
            <a:ext cx="8572560" cy="928694"/>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000" b="1" dirty="0" smtClean="0">
                <a:solidFill>
                  <a:schemeClr val="tx2"/>
                </a:solidFill>
                <a:cs typeface="B Titr" pitchFamily="2" charset="-78"/>
              </a:rPr>
              <a:t>مرکز مکانیزاسیون</a:t>
            </a:r>
            <a:endParaRPr lang="en-US" sz="3000" dirty="0" smtClean="0">
              <a:solidFill>
                <a:schemeClr val="tx2"/>
              </a:solidFill>
              <a:cs typeface="B Titr" pitchFamily="2" charset="-78"/>
            </a:endParaRPr>
          </a:p>
        </p:txBody>
      </p:sp>
      <p:sp>
        <p:nvSpPr>
          <p:cNvPr id="5" name="Rectangle 4"/>
          <p:cNvSpPr/>
          <p:nvPr/>
        </p:nvSpPr>
        <p:spPr>
          <a:xfrm>
            <a:off x="327662" y="1428736"/>
            <a:ext cx="8501122" cy="5143536"/>
          </a:xfrm>
          <a:prstGeom prst="rect">
            <a:avLst/>
          </a:prstGeom>
          <a:solidFill>
            <a:schemeClr val="accent5">
              <a:lumMod val="40000"/>
              <a:lumOff val="60000"/>
            </a:schemeClr>
          </a:solidFill>
          <a:ln>
            <a:solidFill>
              <a:schemeClr val="accent5">
                <a:lumMod val="40000"/>
                <a:lumOff val="60000"/>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graphicFrame>
        <p:nvGraphicFramePr>
          <p:cNvPr id="6" name="Table 5"/>
          <p:cNvGraphicFramePr>
            <a:graphicFrameLocks noGrp="1"/>
          </p:cNvGraphicFramePr>
          <p:nvPr/>
        </p:nvGraphicFramePr>
        <p:xfrm>
          <a:off x="549194" y="2428868"/>
          <a:ext cx="8072492" cy="3158496"/>
        </p:xfrm>
        <a:graphic>
          <a:graphicData uri="http://schemas.openxmlformats.org/drawingml/2006/table">
            <a:tbl>
              <a:tblPr rtl="1" firstRow="1" bandRow="1">
                <a:tableStyleId>{5C22544A-7EE6-4342-B048-85BDC9FD1C3A}</a:tableStyleId>
              </a:tblPr>
              <a:tblGrid>
                <a:gridCol w="760666"/>
                <a:gridCol w="1733998"/>
                <a:gridCol w="4194350"/>
                <a:gridCol w="1383478"/>
              </a:tblGrid>
              <a:tr h="681948">
                <a:tc>
                  <a:txBody>
                    <a:bodyPr/>
                    <a:lstStyle/>
                    <a:p>
                      <a:pPr algn="ctr" rtl="1"/>
                      <a:r>
                        <a:rPr lang="fa-IR" dirty="0" smtClean="0">
                          <a:cs typeface="B Zar" pitchFamily="2" charset="-78"/>
                        </a:rPr>
                        <a:t>ردیف</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شماره طبقه بندی</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عنوان طرح</a:t>
                      </a:r>
                      <a:endParaRPr lang="fa-IR" dirty="0">
                        <a:cs typeface="B Zar" pitchFamily="2" charset="-78"/>
                      </a:endParaRPr>
                    </a:p>
                  </a:txBody>
                  <a:tcPr anchor="ctr">
                    <a:solidFill>
                      <a:schemeClr val="accent4">
                        <a:lumMod val="75000"/>
                      </a:schemeClr>
                    </a:solidFill>
                  </a:tcPr>
                </a:tc>
                <a:tc>
                  <a:txBody>
                    <a:bodyPr/>
                    <a:lstStyle/>
                    <a:p>
                      <a:pPr algn="ctr" rtl="1"/>
                      <a:r>
                        <a:rPr lang="fa-IR" dirty="0" smtClean="0">
                          <a:cs typeface="B Zar" pitchFamily="2" charset="-78"/>
                        </a:rPr>
                        <a:t>اعتبار </a:t>
                      </a:r>
                    </a:p>
                    <a:p>
                      <a:pPr algn="ctr" rtl="1"/>
                      <a:r>
                        <a:rPr lang="fa-IR" sz="1400" dirty="0" smtClean="0">
                          <a:cs typeface="B Zar" pitchFamily="2" charset="-78"/>
                        </a:rPr>
                        <a:t>(میلیون ریال)</a:t>
                      </a:r>
                      <a:endParaRPr lang="fa-IR" sz="1400" dirty="0">
                        <a:cs typeface="B Zar" pitchFamily="2" charset="-78"/>
                      </a:endParaRPr>
                    </a:p>
                  </a:txBody>
                  <a:tcPr anchor="ctr">
                    <a:solidFill>
                      <a:schemeClr val="accent4">
                        <a:lumMod val="75000"/>
                      </a:schemeClr>
                    </a:solidFill>
                  </a:tcPr>
                </a:tc>
              </a:tr>
              <a:tr h="825516">
                <a:tc>
                  <a:txBody>
                    <a:bodyPr/>
                    <a:lstStyle/>
                    <a:p>
                      <a:pPr algn="ctr" rtl="1"/>
                      <a:r>
                        <a:rPr lang="fa-IR" sz="2000" b="1" dirty="0" smtClean="0">
                          <a:cs typeface="B Nazanin" pitchFamily="2" charset="-78"/>
                        </a:rPr>
                        <a:t>1</a:t>
                      </a:r>
                      <a:endParaRPr lang="fa-IR" sz="2000" b="1" dirty="0">
                        <a:cs typeface="B Nazanin" pitchFamily="2" charset="-78"/>
                      </a:endParaRPr>
                    </a:p>
                  </a:txBody>
                  <a:tcPr anchor="ctr"/>
                </a:tc>
                <a:tc>
                  <a:txBody>
                    <a:bodyPr/>
                    <a:lstStyle/>
                    <a:p>
                      <a:pPr algn="ctr" rtl="1"/>
                      <a:r>
                        <a:rPr lang="fa-IR" sz="2000" b="1" kern="1200" dirty="0" smtClean="0">
                          <a:solidFill>
                            <a:schemeClr val="dk1"/>
                          </a:solidFill>
                          <a:latin typeface="+mn-lt"/>
                          <a:ea typeface="+mn-ea"/>
                          <a:cs typeface="B Nazanin" pitchFamily="2" charset="-78"/>
                        </a:rPr>
                        <a:t>1306007001</a:t>
                      </a:r>
                      <a:endParaRPr lang="fa-IR" sz="2000" b="1" dirty="0">
                        <a:cs typeface="B Nazanin" pitchFamily="2" charset="-78"/>
                      </a:endParaRPr>
                    </a:p>
                  </a:txBody>
                  <a:tcPr anchor="ctr"/>
                </a:tc>
                <a:tc>
                  <a:txBody>
                    <a:bodyPr/>
                    <a:lstStyle/>
                    <a:p>
                      <a:pPr algn="just" rtl="1"/>
                      <a:r>
                        <a:rPr lang="fa-IR" sz="2000" b="1" kern="1200" dirty="0" smtClean="0">
                          <a:solidFill>
                            <a:schemeClr val="dk1"/>
                          </a:solidFill>
                          <a:latin typeface="+mn-lt"/>
                          <a:ea typeface="+mn-ea"/>
                          <a:cs typeface="B Nazanin" pitchFamily="2" charset="-78"/>
                        </a:rPr>
                        <a:t>کمک های فنی و اعتباری برای توسعه مکانیزاسیون</a:t>
                      </a:r>
                      <a:endParaRPr lang="en-US" sz="2000" b="1" kern="1200" dirty="0" smtClean="0">
                        <a:solidFill>
                          <a:schemeClr val="dk1"/>
                        </a:solidFill>
                        <a:latin typeface="+mn-lt"/>
                        <a:ea typeface="+mn-ea"/>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kern="1200" dirty="0" smtClean="0">
                          <a:solidFill>
                            <a:schemeClr val="dk1"/>
                          </a:solidFill>
                          <a:latin typeface="+mn-lt"/>
                          <a:ea typeface="+mn-ea"/>
                          <a:cs typeface="B Nazanin" pitchFamily="2" charset="-78"/>
                        </a:rPr>
                        <a:t>130.000</a:t>
                      </a:r>
                      <a:endParaRPr lang="en-US" sz="2000" b="1" kern="1200" dirty="0" smtClean="0">
                        <a:solidFill>
                          <a:schemeClr val="dk1"/>
                        </a:solidFill>
                        <a:latin typeface="+mn-lt"/>
                        <a:ea typeface="+mn-ea"/>
                        <a:cs typeface="B Nazanin" pitchFamily="2" charset="-78"/>
                      </a:endParaRPr>
                    </a:p>
                  </a:txBody>
                  <a:tcPr anchor="ctr"/>
                </a:tc>
              </a:tr>
              <a:tr h="825516">
                <a:tc>
                  <a:txBody>
                    <a:bodyPr/>
                    <a:lstStyle/>
                    <a:p>
                      <a:pPr algn="ctr" rtl="1"/>
                      <a:r>
                        <a:rPr lang="fa-IR" sz="2000" b="1" smtClean="0">
                          <a:cs typeface="B Nazanin" pitchFamily="2" charset="-78"/>
                        </a:rPr>
                        <a:t>-</a:t>
                      </a:r>
                      <a:endParaRPr lang="fa-IR" sz="2000" b="1" dirty="0">
                        <a:cs typeface="B Nazanin" pitchFamily="2" charset="-78"/>
                      </a:endParaRPr>
                    </a:p>
                  </a:txBody>
                  <a:tcPr anchor="ctr"/>
                </a:tc>
                <a:tc>
                  <a:txBody>
                    <a:bodyPr/>
                    <a:lstStyle/>
                    <a:p>
                      <a:pPr algn="ctr" rtl="1"/>
                      <a:r>
                        <a:rPr lang="fa-IR" sz="2000" b="1" smtClean="0">
                          <a:cs typeface="B Nazanin" pitchFamily="2" charset="-78"/>
                        </a:rPr>
                        <a:t>-</a:t>
                      </a:r>
                      <a:endParaRPr lang="fa-IR" sz="2000" b="1" dirty="0">
                        <a:cs typeface="B Nazanin" pitchFamily="2" charset="-78"/>
                      </a:endParaRPr>
                    </a:p>
                  </a:txBody>
                  <a:tcPr anchor="ctr"/>
                </a:tc>
                <a:tc>
                  <a:txBody>
                    <a:bodyPr/>
                    <a:lstStyle/>
                    <a:p>
                      <a:pPr algn="ctr" rtl="1"/>
                      <a:r>
                        <a:rPr lang="fa-IR" sz="2000" b="1" smtClean="0">
                          <a:cs typeface="B Nazanin" pitchFamily="2" charset="-78"/>
                        </a:rPr>
                        <a:t>-</a:t>
                      </a:r>
                      <a:endParaRPr lang="fa-IR" sz="2000" b="1" dirty="0">
                        <a:cs typeface="B Nazanin" pitchFamily="2" charset="-78"/>
                      </a:endParaRPr>
                    </a:p>
                  </a:txBody>
                  <a:tcPr anchor="ctr"/>
                </a:tc>
                <a:tc>
                  <a:txBody>
                    <a:bodyPr/>
                    <a:lstStyle/>
                    <a:p>
                      <a:pPr algn="ctr" rtl="1"/>
                      <a:r>
                        <a:rPr lang="fa-IR" sz="2000" b="1" smtClean="0">
                          <a:cs typeface="B Nazanin" pitchFamily="2" charset="-78"/>
                        </a:rPr>
                        <a:t>-</a:t>
                      </a:r>
                      <a:endParaRPr lang="fa-IR" sz="2000" b="1" dirty="0">
                        <a:cs typeface="B Nazanin" pitchFamily="2" charset="-78"/>
                      </a:endParaRPr>
                    </a:p>
                  </a:txBody>
                  <a:tcPr anchor="ctr"/>
                </a:tc>
              </a:tr>
              <a:tr h="825516">
                <a:tc>
                  <a:txBody>
                    <a:bodyPr/>
                    <a:lstStyle/>
                    <a:p>
                      <a:pPr algn="ctr" rtl="1"/>
                      <a:r>
                        <a:rPr lang="fa-IR" sz="2000" b="1" smtClean="0">
                          <a:cs typeface="B Nazanin" pitchFamily="2" charset="-78"/>
                        </a:rPr>
                        <a:t>-</a:t>
                      </a:r>
                      <a:endParaRPr lang="fa-IR" sz="2000" b="1" dirty="0">
                        <a:cs typeface="B Nazanin" pitchFamily="2" charset="-78"/>
                      </a:endParaRPr>
                    </a:p>
                  </a:txBody>
                  <a:tcPr anchor="ctr"/>
                </a:tc>
                <a:tc>
                  <a:txBody>
                    <a:bodyPr/>
                    <a:lstStyle/>
                    <a:p>
                      <a:pPr algn="ctr" rtl="1"/>
                      <a:r>
                        <a:rPr lang="fa-IR" sz="2000" b="1"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c>
                  <a:txBody>
                    <a:bodyPr/>
                    <a:lstStyle/>
                    <a:p>
                      <a:pPr algn="ctr" rtl="1"/>
                      <a:r>
                        <a:rPr lang="fa-IR" sz="2000" b="1" dirty="0" smtClean="0">
                          <a:cs typeface="B Nazanin" pitchFamily="2" charset="-78"/>
                        </a:rPr>
                        <a:t>-</a:t>
                      </a:r>
                      <a:endParaRPr lang="fa-IR" sz="2000" b="1" dirty="0">
                        <a:cs typeface="B Nazanin" pitchFamily="2" charset="-78"/>
                      </a:endParaRPr>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11" name="Rectangle 10">
            <a:hlinkClick r:id="rId2" action="ppaction://hlinksldjump"/>
          </p:cNvPr>
          <p:cNvSpPr/>
          <p:nvPr/>
        </p:nvSpPr>
        <p:spPr>
          <a:xfrm>
            <a:off x="0" y="0"/>
            <a:ext cx="9144000" cy="6858000"/>
          </a:xfrm>
          <a:prstGeom prst="rect">
            <a:avLst/>
          </a:prstGeom>
          <a:solidFill>
            <a:schemeClr val="accent1">
              <a:lumMod val="40000"/>
              <a:lumOff val="60000"/>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Rounded Rectangle 11"/>
          <p:cNvSpPr/>
          <p:nvPr/>
        </p:nvSpPr>
        <p:spPr>
          <a:xfrm>
            <a:off x="2143108" y="428604"/>
            <a:ext cx="4429156" cy="242889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sz="6600" b="1" dirty="0" smtClean="0">
                <a:solidFill>
                  <a:schemeClr val="bg1"/>
                </a:solidFill>
                <a:cs typeface="B Zar" pitchFamily="2" charset="-78"/>
              </a:rPr>
              <a:t>قوانین خاص</a:t>
            </a:r>
            <a:endParaRPr lang="en-US" sz="6600" b="1" dirty="0" smtClean="0">
              <a:solidFill>
                <a:schemeClr val="bg1"/>
              </a:solidFill>
              <a:cs typeface="B Zar" pitchFamily="2" charset="-78"/>
            </a:endParaRPr>
          </a:p>
        </p:txBody>
      </p:sp>
      <p:sp>
        <p:nvSpPr>
          <p:cNvPr id="13" name="Rounded Rectangle 12">
            <a:hlinkClick r:id="rId3" action="ppaction://hlinksldjump"/>
          </p:cNvPr>
          <p:cNvSpPr/>
          <p:nvPr/>
        </p:nvSpPr>
        <p:spPr>
          <a:xfrm>
            <a:off x="1857356" y="3214686"/>
            <a:ext cx="1714512" cy="78581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a-IR" b="1" dirty="0" smtClean="0">
                <a:solidFill>
                  <a:schemeClr val="tx1"/>
                </a:solidFill>
                <a:cs typeface="B Zar" pitchFamily="2" charset="-78"/>
              </a:rPr>
              <a:t>افزایش بهره وری</a:t>
            </a:r>
            <a:endParaRPr lang="en-US" b="1" dirty="0">
              <a:solidFill>
                <a:schemeClr val="tx1"/>
              </a:solidFill>
              <a:cs typeface="B Zar" pitchFamily="2" charset="-78"/>
            </a:endParaRPr>
          </a:p>
        </p:txBody>
      </p:sp>
      <p:sp>
        <p:nvSpPr>
          <p:cNvPr id="14" name="Rounded Rectangle 13">
            <a:hlinkClick r:id="rId4" action="ppaction://hlinksldjump"/>
          </p:cNvPr>
          <p:cNvSpPr/>
          <p:nvPr/>
        </p:nvSpPr>
        <p:spPr>
          <a:xfrm>
            <a:off x="1500166" y="4286256"/>
            <a:ext cx="2500330" cy="928694"/>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a-IR" b="1" dirty="0" smtClean="0">
                <a:solidFill>
                  <a:schemeClr val="tx1"/>
                </a:solidFill>
                <a:cs typeface="B Zar" pitchFamily="2" charset="-78"/>
              </a:rPr>
              <a:t>مالیات بر ارزش افزوده</a:t>
            </a:r>
            <a:endParaRPr lang="en-US" b="1" dirty="0">
              <a:solidFill>
                <a:schemeClr val="tx1"/>
              </a:solidFill>
              <a:cs typeface="B Zar" pitchFamily="2" charset="-78"/>
            </a:endParaRPr>
          </a:p>
        </p:txBody>
      </p:sp>
      <p:sp>
        <p:nvSpPr>
          <p:cNvPr id="15" name="Rounded Rectangle 14">
            <a:hlinkClick r:id="rId5" action="ppaction://hlinksldjump"/>
          </p:cNvPr>
          <p:cNvSpPr/>
          <p:nvPr/>
        </p:nvSpPr>
        <p:spPr>
          <a:xfrm>
            <a:off x="5072066" y="3214686"/>
            <a:ext cx="1714512" cy="78581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a-IR" b="1" dirty="0" smtClean="0">
                <a:solidFill>
                  <a:schemeClr val="tx1"/>
                </a:solidFill>
                <a:cs typeface="B Zar" pitchFamily="2" charset="-78"/>
              </a:rPr>
              <a:t>رفع موانع تولید</a:t>
            </a:r>
            <a:endParaRPr lang="en-US" b="1" dirty="0">
              <a:solidFill>
                <a:schemeClr val="tx1"/>
              </a:solidFill>
              <a:cs typeface="B Zar" pitchFamily="2" charset="-78"/>
            </a:endParaRPr>
          </a:p>
        </p:txBody>
      </p:sp>
      <p:sp>
        <p:nvSpPr>
          <p:cNvPr id="16" name="Rounded Rectangle 15">
            <a:hlinkClick r:id="rId6" action="ppaction://hlinksldjump"/>
          </p:cNvPr>
          <p:cNvSpPr/>
          <p:nvPr/>
        </p:nvSpPr>
        <p:spPr>
          <a:xfrm>
            <a:off x="4572000" y="4286256"/>
            <a:ext cx="2857520" cy="89919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b="1" dirty="0" smtClean="0">
                <a:solidFill>
                  <a:schemeClr val="tx1"/>
                </a:solidFill>
                <a:cs typeface="B Zar" pitchFamily="2" charset="-78"/>
              </a:rPr>
              <a:t>قانون پولی و بانکی</a:t>
            </a:r>
            <a:endParaRPr lang="en-US" b="1" dirty="0">
              <a:solidFill>
                <a:schemeClr val="tx1"/>
              </a:solidFill>
              <a:cs typeface="B Zar" pitchFamily="2" charset="-78"/>
            </a:endParaRPr>
          </a:p>
        </p:txBody>
      </p:sp>
      <p:sp>
        <p:nvSpPr>
          <p:cNvPr id="17" name="Rounded Rectangle 16">
            <a:hlinkClick r:id="rId7" action="ppaction://hlinksldjump"/>
          </p:cNvPr>
          <p:cNvSpPr/>
          <p:nvPr/>
        </p:nvSpPr>
        <p:spPr>
          <a:xfrm>
            <a:off x="3071802" y="5500702"/>
            <a:ext cx="2500330" cy="78581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b="1" dirty="0" smtClean="0">
                <a:cs typeface="B Zar" pitchFamily="2" charset="-78"/>
              </a:rPr>
              <a:t>مالیات های مستقیم</a:t>
            </a:r>
            <a:endParaRPr lang="en-US" b="1" dirty="0">
              <a:cs typeface="B Zar" pitchFamily="2" charset="-78"/>
            </a:endParaRPr>
          </a:p>
        </p:txBody>
      </p:sp>
      <p:sp>
        <p:nvSpPr>
          <p:cNvPr id="18" name="Rounded Rectangle 17">
            <a:hlinkClick r:id="rId8" action="ppaction://hlinksldjump"/>
          </p:cNvPr>
          <p:cNvSpPr/>
          <p:nvPr/>
        </p:nvSpPr>
        <p:spPr>
          <a:xfrm>
            <a:off x="142844" y="6286520"/>
            <a:ext cx="1928826" cy="428628"/>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cs typeface="B Nazanin" pitchFamily="2" charset="-78"/>
              </a:rPr>
              <a:t>بازگشت به منو اصلی</a:t>
            </a:r>
            <a:endParaRPr lang="fa-IR" b="1" dirty="0">
              <a:cs typeface="B Nazanin"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dsg.com/wp-content/uploads/2014/01/tashkor2.jpg"/>
          <p:cNvPicPr>
            <a:picLocks noChangeAspect="1" noChangeArrowheads="1"/>
          </p:cNvPicPr>
          <p:nvPr/>
        </p:nvPicPr>
        <p:blipFill>
          <a:blip r:embed="rId2" cstate="print"/>
          <a:srcRect/>
          <a:stretch>
            <a:fillRect/>
          </a:stretch>
        </p:blipFill>
        <p:spPr bwMode="auto">
          <a:xfrm>
            <a:off x="1357290" y="1214422"/>
            <a:ext cx="6219825" cy="4591051"/>
          </a:xfrm>
          <a:prstGeom prst="rect">
            <a:avLst/>
          </a:prstGeom>
          <a:noFill/>
        </p:spPr>
      </p:pic>
      <p:sp>
        <p:nvSpPr>
          <p:cNvPr id="3" name="Rectangle 2">
            <a:hlinkClick r:id="" action="ppaction://hlinkshowjump?jump=firstslide"/>
          </p:cNvPr>
          <p:cNvSpPr/>
          <p:nvPr/>
        </p:nvSpPr>
        <p:spPr>
          <a:xfrm>
            <a:off x="0" y="0"/>
            <a:ext cx="9144000" cy="6858000"/>
          </a:xfrm>
          <a:prstGeom prst="rect">
            <a:avLst/>
          </a:prstGeom>
          <a:solidFill>
            <a:schemeClr val="accent1">
              <a:alpha val="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092" y="285736"/>
            <a:ext cx="8229600" cy="1143000"/>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fa-IR" sz="3800" b="1" dirty="0" smtClean="0">
                <a:solidFill>
                  <a:schemeClr val="tx1"/>
                </a:solidFill>
                <a:cs typeface="B Zar" pitchFamily="2" charset="-78"/>
              </a:rPr>
              <a:t>بند </a:t>
            </a:r>
            <a:r>
              <a:rPr lang="fa-IR" sz="3800" b="1" dirty="0" smtClean="0">
                <a:solidFill>
                  <a:srgbClr val="C00000"/>
                </a:solidFill>
                <a:cs typeface="B Zar" pitchFamily="2" charset="-78"/>
              </a:rPr>
              <a:t>(ب) ماده 33 </a:t>
            </a:r>
            <a:r>
              <a:rPr lang="fa-IR" sz="4000" b="1" dirty="0" smtClean="0">
                <a:solidFill>
                  <a:schemeClr val="tx1"/>
                </a:solidFill>
                <a:cs typeface="B Zar" pitchFamily="2" charset="-78"/>
              </a:rPr>
              <a:t>قانون برنامه پنجساله ششم توسعه</a:t>
            </a:r>
            <a:endParaRPr lang="en-US" sz="3800" b="1" dirty="0">
              <a:solidFill>
                <a:schemeClr val="tx1"/>
              </a:solidFill>
              <a:cs typeface="B Zar" pitchFamily="2" charset="-78"/>
            </a:endParaRP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Autofit/>
          </a:bodyPr>
          <a:lstStyle/>
          <a:p>
            <a:pPr marL="87313" indent="11113" algn="just" rtl="1">
              <a:lnSpc>
                <a:spcPct val="200000"/>
              </a:lnSpc>
              <a:buNone/>
              <a:tabLst>
                <a:tab pos="7443788" algn="l"/>
              </a:tabLst>
            </a:pPr>
            <a:endParaRPr lang="fa-IR" sz="2800" b="1" dirty="0" smtClean="0">
              <a:cs typeface="B Nazanin" pitchFamily="2" charset="-78"/>
            </a:endParaRPr>
          </a:p>
          <a:p>
            <a:pPr marL="87313" indent="11113" algn="just" rtl="1">
              <a:lnSpc>
                <a:spcPct val="200000"/>
              </a:lnSpc>
              <a:buNone/>
              <a:tabLst>
                <a:tab pos="7443788" algn="l"/>
              </a:tabLst>
            </a:pPr>
            <a:r>
              <a:rPr lang="fa-IR" sz="2800" b="1" dirty="0" smtClean="0">
                <a:cs typeface="B Nazanin" pitchFamily="2" charset="-78"/>
              </a:rPr>
              <a:t>تخصیص حداقل بیست ‌درصد (20%) منابع صندوق‌های حمایت از بخش کشاورزی جهت تسهیلات برای صادرات این بخش</a:t>
            </a:r>
            <a:endParaRPr lang="en-US" sz="2800" b="1" dirty="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092" y="285736"/>
            <a:ext cx="8229600" cy="1143000"/>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fa-IR" sz="3800" b="1" dirty="0" smtClean="0">
                <a:solidFill>
                  <a:schemeClr val="tx1"/>
                </a:solidFill>
                <a:cs typeface="B Zar" pitchFamily="2" charset="-78"/>
              </a:rPr>
              <a:t>بند </a:t>
            </a:r>
            <a:r>
              <a:rPr lang="fa-IR" sz="3800" b="1" dirty="0" smtClean="0">
                <a:solidFill>
                  <a:srgbClr val="C00000"/>
                </a:solidFill>
                <a:cs typeface="B Zar" pitchFamily="2" charset="-78"/>
              </a:rPr>
              <a:t>(ج) ماده 33 </a:t>
            </a:r>
            <a:r>
              <a:rPr lang="fa-IR" sz="4000" b="1" dirty="0" smtClean="0">
                <a:solidFill>
                  <a:schemeClr val="tx1"/>
                </a:solidFill>
                <a:cs typeface="B Zar" pitchFamily="2" charset="-78"/>
              </a:rPr>
              <a:t>قانون برنامه پنجساله ششم توسعه</a:t>
            </a:r>
            <a:endParaRPr lang="en-US" sz="3800" b="1" dirty="0">
              <a:solidFill>
                <a:schemeClr val="tx1"/>
              </a:solidFill>
              <a:cs typeface="B Zar" pitchFamily="2" charset="-78"/>
            </a:endParaRP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Autofit/>
          </a:bodyPr>
          <a:lstStyle/>
          <a:p>
            <a:pPr marL="87313" indent="11113" algn="just" rtl="1">
              <a:lnSpc>
                <a:spcPct val="160000"/>
              </a:lnSpc>
              <a:buNone/>
              <a:tabLst>
                <a:tab pos="7443788" algn="l"/>
              </a:tabLst>
            </a:pPr>
            <a:r>
              <a:rPr lang="fa-IR" sz="2800" b="1" dirty="0" smtClean="0">
                <a:cs typeface="B Nazanin" pitchFamily="2" charset="-78"/>
              </a:rPr>
              <a:t>افزایش سرمایه صندوق‌های حمایت از توسعه بخش کشاورزی به هفت‌درصد(7%) از ارزش سرمایه‌گذاری بخش کشاورزی و افزایش سرمایه بانک کشاورزی مطابق با استانداردهای بین‌المللی از محل فروش املاک مازاد وزارت جهاد کشاورزی و بازپرداخت تسهیلات پرداخت‌شده از محل حساب ذخیره ارزی و سهم دولت در قالب بودجه سنواتی</a:t>
            </a:r>
            <a:endParaRPr lang="en-US" sz="2800" b="1" dirty="0">
              <a:cs typeface="B Nazanin" pitchFamily="2" charset="-78"/>
            </a:endParaRPr>
          </a:p>
        </p:txBody>
      </p:sp>
      <p:sp>
        <p:nvSpPr>
          <p:cNvPr id="5" name="Rectangle 4">
            <a:hlinkClick r:id="rId2" action="ppaction://hlinksldjump"/>
          </p:cNvPr>
          <p:cNvSpPr/>
          <p:nvPr/>
        </p:nvSpPr>
        <p:spPr>
          <a:xfrm>
            <a:off x="0" y="0"/>
            <a:ext cx="9144000" cy="6858000"/>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ounded Rectangle 5">
            <a:hlinkClick r:id="rId2" action="ppaction://hlinksldjump"/>
          </p:cNvPr>
          <p:cNvSpPr/>
          <p:nvPr/>
        </p:nvSpPr>
        <p:spPr>
          <a:xfrm>
            <a:off x="214282" y="6286520"/>
            <a:ext cx="1071570" cy="428604"/>
          </a:xfrm>
          <a:prstGeom prst="roundRect">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200" b="1" dirty="0" smtClean="0">
                <a:solidFill>
                  <a:srgbClr val="C00000"/>
                </a:solidFill>
                <a:cs typeface="B Zar" pitchFamily="2" charset="-78"/>
              </a:rPr>
              <a:t>بازگشت</a:t>
            </a:r>
            <a:endParaRPr lang="en-US" sz="2200" b="1" dirty="0">
              <a:solidFill>
                <a:srgbClr val="C00000"/>
              </a:solidFill>
              <a:cs typeface="B Za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a-IR" b="1" dirty="0" smtClean="0">
                <a:cs typeface="B Zar" pitchFamily="2" charset="-78"/>
              </a:rPr>
              <a:t>ماده 15 قانون رفع موانع تولید</a:t>
            </a:r>
            <a:endParaRPr lang="fa-IR" b="1" dirty="0">
              <a:cs typeface="B Zar" pitchFamily="2" charset="-78"/>
            </a:endParaRPr>
          </a:p>
        </p:txBody>
      </p:sp>
      <p:sp>
        <p:nvSpPr>
          <p:cNvPr id="3" name="Content Placeholder 2"/>
          <p:cNvSpPr>
            <a:spLocks noGrp="1"/>
          </p:cNvSpPr>
          <p:nvPr>
            <p:ph idx="1"/>
          </p:nvPr>
        </p:nvSpPr>
        <p:spPr>
          <a:xfrm>
            <a:off x="457200" y="1600200"/>
            <a:ext cx="8229600" cy="4829196"/>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algn="just" rtl="1">
              <a:lnSpc>
                <a:spcPct val="150000"/>
              </a:lnSpc>
              <a:buNone/>
            </a:pPr>
            <a:r>
              <a:rPr lang="fa-IR" b="1" dirty="0" smtClean="0">
                <a:cs typeface="B Zar" pitchFamily="2" charset="-78"/>
              </a:rPr>
              <a:t>صندوق ضمانت سرمایه گذاری صنایع کوچک، صندوق حمایت از تحقیقات و توسعه صنایع الکترونیک، صنایع دریایی و بیمه سرمایه گذاری فعالیت های معدنی و صندوق حمایت از توسعه سرمایه گذاری در بخش کشاورزی، </a:t>
            </a:r>
            <a:r>
              <a:rPr lang="fa-IR" b="1" dirty="0" smtClean="0">
                <a:solidFill>
                  <a:srgbClr val="C00000"/>
                </a:solidFill>
                <a:cs typeface="B Zar" pitchFamily="2" charset="-78"/>
              </a:rPr>
              <a:t>بجزء(11) </a:t>
            </a:r>
            <a:r>
              <a:rPr lang="fa-IR" b="1" dirty="0" smtClean="0">
                <a:cs typeface="B Zar" pitchFamily="2" charset="-78"/>
              </a:rPr>
              <a:t>ماده 12 قانون مالیات بر ارزش افزوده مصوب 1387/2/17 و اصلاحات بعدی آن و تبصره ماده 145 قانون مالیات مستقیم اضافه و از شمول مواد </a:t>
            </a:r>
            <a:r>
              <a:rPr lang="fa-IR" b="1" dirty="0" smtClean="0">
                <a:solidFill>
                  <a:srgbClr val="C00000"/>
                </a:solidFill>
                <a:cs typeface="B Zar" pitchFamily="2" charset="-78"/>
              </a:rPr>
              <a:t>(39)، (40)، (41) و (76)</a:t>
            </a:r>
            <a:r>
              <a:rPr lang="fa-IR" b="1" dirty="0" smtClean="0">
                <a:cs typeface="B Zar" pitchFamily="2" charset="-78"/>
              </a:rPr>
              <a:t> قانون محاسبات کشور مصوب 1366/6/1 و اصلاحات بعدی آن مستثنی می شوند.</a:t>
            </a:r>
            <a:endParaRPr lang="fa-IR" b="1" dirty="0">
              <a:cs typeface="B Zar" pitchFamily="2" charset="-78"/>
            </a:endParaRPr>
          </a:p>
        </p:txBody>
      </p:sp>
      <p:sp>
        <p:nvSpPr>
          <p:cNvPr id="4" name="Rectangle 3">
            <a:hlinkClick r:id="rId2" action="ppaction://hlinksldjump"/>
          </p:cNvPr>
          <p:cNvSpPr/>
          <p:nvPr/>
        </p:nvSpPr>
        <p:spPr>
          <a:xfrm>
            <a:off x="0" y="0"/>
            <a:ext cx="9144000" cy="6858000"/>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58204" cy="4972072"/>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algn="just" rtl="1">
              <a:lnSpc>
                <a:spcPct val="170000"/>
              </a:lnSpc>
              <a:buNone/>
            </a:pPr>
            <a:r>
              <a:rPr lang="fa-IR" b="1" dirty="0" smtClean="0">
                <a:solidFill>
                  <a:srgbClr val="C00000"/>
                </a:solidFill>
                <a:cs typeface="B Nazanin" pitchFamily="2" charset="-78"/>
              </a:rPr>
              <a:t>‌ماده 39 - </a:t>
            </a:r>
            <a:r>
              <a:rPr lang="fa-IR" b="1" dirty="0" smtClean="0">
                <a:cs typeface="B Nazanin" pitchFamily="2" charset="-78"/>
              </a:rPr>
              <a:t>وجوهی که از محل درآمدها و سایر منابع تأمین اعتبار منظور در بودجه کل</a:t>
            </a:r>
            <a:r>
              <a:rPr lang="en-US" b="1" dirty="0" smtClean="0">
                <a:cs typeface="B Nazanin" pitchFamily="2" charset="-78"/>
              </a:rPr>
              <a:t/>
            </a:r>
            <a:br>
              <a:rPr lang="en-US" b="1" dirty="0" smtClean="0">
                <a:cs typeface="B Nazanin" pitchFamily="2" charset="-78"/>
              </a:rPr>
            </a:br>
            <a:r>
              <a:rPr lang="fa-IR" b="1" dirty="0" smtClean="0">
                <a:cs typeface="B Nazanin" pitchFamily="2" charset="-78"/>
              </a:rPr>
              <a:t>کشور وصول می‌شود و همچنین درآمدهای شرکتهای دولتی‌به استثنای بانکها و مؤسسات</a:t>
            </a:r>
            <a:r>
              <a:rPr lang="en-US" b="1" dirty="0" smtClean="0">
                <a:cs typeface="B Nazanin" pitchFamily="2" charset="-78"/>
              </a:rPr>
              <a:t/>
            </a:r>
            <a:br>
              <a:rPr lang="en-US" b="1" dirty="0" smtClean="0">
                <a:cs typeface="B Nazanin" pitchFamily="2" charset="-78"/>
              </a:rPr>
            </a:br>
            <a:r>
              <a:rPr lang="fa-IR" b="1" dirty="0" smtClean="0">
                <a:cs typeface="B Nazanin" pitchFamily="2" charset="-78"/>
              </a:rPr>
              <a:t>اعتباری و شرکت‌های بیمه باید به حساب‌های خزانه که در بانک مرکزی جمهوری اسلامی</a:t>
            </a:r>
            <a:r>
              <a:rPr lang="en-US" b="1" dirty="0" smtClean="0">
                <a:cs typeface="B Nazanin" pitchFamily="2" charset="-78"/>
              </a:rPr>
              <a:t/>
            </a:r>
            <a:br>
              <a:rPr lang="en-US" b="1" dirty="0" smtClean="0">
                <a:cs typeface="B Nazanin" pitchFamily="2" charset="-78"/>
              </a:rPr>
            </a:br>
            <a:r>
              <a:rPr lang="fa-IR" b="1" dirty="0" smtClean="0">
                <a:cs typeface="B Nazanin" pitchFamily="2" charset="-78"/>
              </a:rPr>
              <a:t>ایران افتتاح می‌گردد تحویل ‌شود </a:t>
            </a:r>
            <a:r>
              <a:rPr lang="en-US" b="1" dirty="0" smtClean="0">
                <a:cs typeface="B Nazanin" pitchFamily="2" charset="-78"/>
              </a:rPr>
              <a:t>                                                     .</a:t>
            </a:r>
            <a:br>
              <a:rPr lang="en-US" b="1" dirty="0" smtClean="0">
                <a:cs typeface="B Nazanin" pitchFamily="2" charset="-78"/>
              </a:rPr>
            </a:br>
            <a:r>
              <a:rPr lang="fa-IR" b="1" dirty="0" smtClean="0">
                <a:cs typeface="B Nazanin" pitchFamily="2" charset="-78"/>
              </a:rPr>
              <a:t>‌خزانه مکلف است ترتیب لازم را بدهد که شرکتهای دولتی بتوانند در حدود بودجه مصوب</a:t>
            </a:r>
            <a:r>
              <a:rPr lang="en-US" b="1" dirty="0" smtClean="0">
                <a:cs typeface="B Nazanin" pitchFamily="2" charset="-78"/>
              </a:rPr>
              <a:t/>
            </a:r>
            <a:br>
              <a:rPr lang="en-US" b="1" dirty="0" smtClean="0">
                <a:cs typeface="B Nazanin" pitchFamily="2" charset="-78"/>
              </a:rPr>
            </a:br>
            <a:r>
              <a:rPr lang="fa-IR" b="1" dirty="0" smtClean="0">
                <a:cs typeface="B Nazanin" pitchFamily="2" charset="-78"/>
              </a:rPr>
              <a:t>از وجوه خود استفاده نمایند</a:t>
            </a:r>
            <a:r>
              <a:rPr lang="en-US" b="1" dirty="0" smtClean="0">
                <a:cs typeface="B Nazanin" pitchFamily="2" charset="-78"/>
              </a:rPr>
              <a:t>                                                             .</a:t>
            </a:r>
            <a:br>
              <a:rPr lang="en-US" b="1" dirty="0" smtClean="0">
                <a:cs typeface="B Nazanin" pitchFamily="2" charset="-78"/>
              </a:rPr>
            </a:br>
            <a:r>
              <a:rPr lang="fa-IR" b="1" dirty="0" smtClean="0">
                <a:cs typeface="B Nazanin" pitchFamily="2" charset="-78"/>
              </a:rPr>
              <a:t>‌تبصره - در مورد شرکتهای دولتی که قسمتی از سهام آنها به بخش غیر دولتی (‌خصوصی و</a:t>
            </a:r>
            <a:r>
              <a:rPr lang="en-US" b="1" dirty="0" smtClean="0">
                <a:cs typeface="B Nazanin" pitchFamily="2" charset="-78"/>
              </a:rPr>
              <a:t/>
            </a:r>
            <a:br>
              <a:rPr lang="en-US" b="1" dirty="0" smtClean="0">
                <a:cs typeface="B Nazanin" pitchFamily="2" charset="-78"/>
              </a:rPr>
            </a:br>
            <a:r>
              <a:rPr lang="fa-IR" b="1" dirty="0" smtClean="0">
                <a:cs typeface="B Nazanin" pitchFamily="2" charset="-78"/>
              </a:rPr>
              <a:t>تعاونی) متعلق باشد در صورتی که اساسنامه آنها با هر‌یک از مواد این قانون مغایر</a:t>
            </a:r>
            <a:r>
              <a:rPr lang="en-US" b="1" dirty="0" smtClean="0">
                <a:cs typeface="B Nazanin" pitchFamily="2" charset="-78"/>
              </a:rPr>
              <a:t/>
            </a:r>
            <a:br>
              <a:rPr lang="en-US" b="1" dirty="0" smtClean="0">
                <a:cs typeface="B Nazanin" pitchFamily="2" charset="-78"/>
              </a:rPr>
            </a:br>
            <a:r>
              <a:rPr lang="fa-IR" b="1" dirty="0" smtClean="0">
                <a:cs typeface="B Nazanin" pitchFamily="2" charset="-78"/>
              </a:rPr>
              <a:t>باشد با موافقت صاحبان سهام مذکور قابل اجرا می‌باشد و در غیر این صورت مواد این</a:t>
            </a:r>
            <a:r>
              <a:rPr lang="en-US" b="1" dirty="0" smtClean="0">
                <a:cs typeface="B Nazanin" pitchFamily="2" charset="-78"/>
              </a:rPr>
              <a:t/>
            </a:r>
            <a:br>
              <a:rPr lang="en-US" b="1" dirty="0" smtClean="0">
                <a:cs typeface="B Nazanin" pitchFamily="2" charset="-78"/>
              </a:rPr>
            </a:br>
            <a:r>
              <a:rPr lang="fa-IR" b="1" dirty="0" smtClean="0">
                <a:cs typeface="B Nazanin" pitchFamily="2" charset="-78"/>
              </a:rPr>
              <a:t>قانون نسبت به سهام مربوط به بخش‌دولتی لازم‌الاجرا است</a:t>
            </a:r>
            <a:endParaRPr lang="fa-IR" dirty="0">
              <a:cs typeface="B Nazanin" pitchFamily="2" charset="-78"/>
            </a:endParaRPr>
          </a:p>
        </p:txBody>
      </p:sp>
      <p:sp>
        <p:nvSpPr>
          <p:cNvPr id="6" name="Rounded Rectangle 5"/>
          <p:cNvSpPr/>
          <p:nvPr/>
        </p:nvSpPr>
        <p:spPr>
          <a:xfrm>
            <a:off x="857224" y="214290"/>
            <a:ext cx="7429552" cy="1000132"/>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200000"/>
              </a:lnSpc>
              <a:buNone/>
            </a:pPr>
            <a:r>
              <a:rPr lang="fa-IR" sz="3200" b="1" dirty="0" smtClean="0">
                <a:cs typeface="2  Titr" pitchFamily="2" charset="-78"/>
              </a:rPr>
              <a:t>اصلاحیه محاسبات عمومی</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715436" cy="5572140"/>
          </a:xfrm>
        </p:spPr>
        <p:style>
          <a:lnRef idx="1">
            <a:schemeClr val="accent1"/>
          </a:lnRef>
          <a:fillRef idx="2">
            <a:schemeClr val="accent1"/>
          </a:fillRef>
          <a:effectRef idx="1">
            <a:schemeClr val="accent1"/>
          </a:effectRef>
          <a:fontRef idx="minor">
            <a:schemeClr val="dk1"/>
          </a:fontRef>
        </p:style>
        <p:txBody>
          <a:bodyPr>
            <a:noAutofit/>
          </a:bodyPr>
          <a:lstStyle/>
          <a:p>
            <a:pPr algn="just" rtl="1">
              <a:lnSpc>
                <a:spcPct val="200000"/>
              </a:lnSpc>
              <a:buNone/>
            </a:pPr>
            <a:r>
              <a:rPr lang="fa-IR" sz="1400" b="1" dirty="0" smtClean="0">
                <a:cs typeface="B Nazanin" pitchFamily="2" charset="-78"/>
              </a:rPr>
              <a:t>مؤديان مكلفند عوارض و جرائم متعلق موضوع ماده(38) اين قانون را به حسابهاي‌رابطي‌كه بنابه درخواست‌سازمان‌امور مالياتي‌كشور و توسط خزانه‌داري‌كل‌كشور افتتاح مي‌گردد و از طريق سازمان امور مالياتي كشور اعلام مي‌گردد، واريز نمايند. سازمان امور مالياتي كشور موظف است عوارض وصولي هر ماه را تا پانزدهم ماه بعد به ترتيب زير به حساب شهرداري محل و يا تمركز وجوه حسب مورد واريز نمايد:                         </a:t>
            </a:r>
            <a:r>
              <a:rPr lang="en-US" sz="1400" b="1" dirty="0" smtClean="0">
                <a:cs typeface="B Nazanin" pitchFamily="2" charset="-78"/>
              </a:rPr>
              <a:t>       </a:t>
            </a:r>
            <a:r>
              <a:rPr lang="fa-IR" sz="1400" b="1" dirty="0" smtClean="0">
                <a:cs typeface="B Nazanin" pitchFamily="2" charset="-78"/>
              </a:rPr>
              <a:t/>
            </a:r>
            <a:br>
              <a:rPr lang="fa-IR" sz="1400" b="1" dirty="0" smtClean="0">
                <a:cs typeface="B Nazanin" pitchFamily="2" charset="-78"/>
              </a:rPr>
            </a:br>
            <a:r>
              <a:rPr lang="fa-IR" sz="1400" b="1" dirty="0" smtClean="0">
                <a:cs typeface="B Nazanin" pitchFamily="2" charset="-78"/>
              </a:rPr>
              <a:t>الف) عوارض وصولي بند (الف) ماده(38) در مورد مؤديان داخل حريم شهرها به حساب شهرداري محل و در مورد مؤديان خارج از حريم شهرها به حساب تمركز وجوه وزارت كشور به منظور توزيع بين دهياريهاي همان شهرستان بر اساس شاخص جمعيت و ميزان كمتر توسعه</a:t>
            </a:r>
            <a:r>
              <a:rPr lang="en-US" sz="1400" b="1" dirty="0" smtClean="0">
                <a:cs typeface="B Nazanin" pitchFamily="2" charset="-78"/>
              </a:rPr>
              <a:t> </a:t>
            </a:r>
            <a:r>
              <a:rPr lang="fa-IR" sz="1400" b="1" dirty="0" smtClean="0">
                <a:cs typeface="B Nazanin" pitchFamily="2" charset="-78"/>
              </a:rPr>
              <a:t>يافتگي؛</a:t>
            </a:r>
            <a:r>
              <a:rPr lang="en-US" sz="1400" b="1" dirty="0" smtClean="0">
                <a:cs typeface="B Nazanin" pitchFamily="2" charset="-78"/>
              </a:rPr>
              <a:t>                                          </a:t>
            </a:r>
            <a:r>
              <a:rPr lang="fa-IR" sz="1400" b="1" dirty="0" smtClean="0">
                <a:cs typeface="B Nazanin" pitchFamily="2" charset="-78"/>
              </a:rPr>
              <a:t/>
            </a:r>
            <a:br>
              <a:rPr lang="fa-IR" sz="1400" b="1" dirty="0" smtClean="0">
                <a:cs typeface="B Nazanin" pitchFamily="2" charset="-78"/>
              </a:rPr>
            </a:br>
            <a:r>
              <a:rPr lang="fa-IR" sz="1400" b="1" dirty="0" smtClean="0">
                <a:cs typeface="B Nazanin" pitchFamily="2" charset="-78"/>
              </a:rPr>
              <a:t>ب) عوارض وصولي بندهاي (ب)، (ج) و (د) ماده(38) به حساب تمرکز وجوه به نام وزارت کشور.</a:t>
            </a:r>
          </a:p>
          <a:p>
            <a:pPr algn="just" rtl="1">
              <a:lnSpc>
                <a:spcPct val="200000"/>
              </a:lnSpc>
              <a:buNone/>
            </a:pPr>
            <a:r>
              <a:rPr lang="fa-IR" sz="1400" b="1" dirty="0" smtClean="0">
                <a:cs typeface="B Nazanin" pitchFamily="2" charset="-78"/>
              </a:rPr>
              <a:t>تبصره 1- سه درصد(3%) از وجوه واريزي كه به حسابهاي موضوع اين‌ماده واريز مي‌گردد، در حساب مخصوصي نزد خزانه به نام سازمان امور مالياتي كشور واريز مي‌شود و معادل آن از محل اعتبار اختصاصي كه در قوانين بودجه سنواتي منظور مي‌گردد در اختيار سازمان مزبور كه وظيفه شناسايي، رسيدگي، مطالبه و وصول اين عوارض را عهده دار مي‌باشد، قرار خواهد گرفت تا براي خريد تجهيزات، آموزش و تشويق كاركنان و حسابرسي هزينه نمايد. وجوه پرداختي به استناد اين بند به عنوان پاداش وصولي از شمول ماليات و كليه مقررات مغاير مستثني است.</a:t>
            </a:r>
            <a:r>
              <a:rPr lang="en-US" sz="1400" b="1" dirty="0" smtClean="0">
                <a:cs typeface="B Nazanin" pitchFamily="2" charset="-78"/>
              </a:rPr>
              <a:t>                                         </a:t>
            </a:r>
            <a:endParaRPr lang="fa-IR" sz="1400" dirty="0">
              <a:cs typeface="B Nazanin" pitchFamily="2" charset="-78"/>
            </a:endParaRPr>
          </a:p>
        </p:txBody>
      </p:sp>
      <p:sp>
        <p:nvSpPr>
          <p:cNvPr id="5" name="Rounded Rectangle 4"/>
          <p:cNvSpPr/>
          <p:nvPr/>
        </p:nvSpPr>
        <p:spPr>
          <a:xfrm>
            <a:off x="785786" y="142852"/>
            <a:ext cx="7429552" cy="642942"/>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buNone/>
            </a:pPr>
            <a:r>
              <a:rPr lang="fa-IR" sz="2800" b="1" dirty="0" smtClean="0">
                <a:cs typeface="2  Titr" pitchFamily="2" charset="-78"/>
              </a:rPr>
              <a:t>ماده 39 قانون محاسبات کشور</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1452</TotalTime>
  <Words>3181</Words>
  <Application>Microsoft Office PowerPoint</Application>
  <PresentationFormat>On-screen Show (4:3)</PresentationFormat>
  <Paragraphs>308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Slide 2</vt:lpstr>
      <vt:lpstr>Slide 3</vt:lpstr>
      <vt:lpstr>Slide 4</vt:lpstr>
      <vt:lpstr>بند (ب) ماده 33 قانون برنامه پنجساله ششم توسعه</vt:lpstr>
      <vt:lpstr>بند (ج) ماده 33 قانون برنامه پنجساله ششم توسعه</vt:lpstr>
      <vt:lpstr>ماده 15 قانون رفع موانع تولید</vt:lpstr>
      <vt:lpstr>Slide 8</vt:lpstr>
      <vt:lpstr>Slide 9</vt:lpstr>
      <vt:lpstr>Slide 10</vt:lpstr>
      <vt:lpstr>Slide 11</vt:lpstr>
      <vt:lpstr>Slide 12</vt:lpstr>
      <vt:lpstr>Slide 13</vt:lpstr>
      <vt:lpstr>قانون مالیات بر ارزش افزوده</vt:lpstr>
      <vt:lpstr>ماده 17 قانون افزایش بهره وری</vt:lpstr>
      <vt:lpstr>ماده 17 قانون افزایش بهره وری ادامه</vt:lpstr>
      <vt:lpstr>Slide 17</vt:lpstr>
      <vt:lpstr>اصلاحیه قانون مالیات مستقیم</vt:lpstr>
      <vt:lpstr>بند 18 ماده 148</vt:lpstr>
      <vt:lpstr>Slide 20</vt:lpstr>
      <vt:lpstr>Slide 21</vt:lpstr>
      <vt:lpstr>Slide 22</vt:lpstr>
      <vt:lpstr>ادامه ماده 28 </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tajgardoon</dc:creator>
  <cp:lastModifiedBy>a.asemani</cp:lastModifiedBy>
  <cp:revision>227</cp:revision>
  <dcterms:created xsi:type="dcterms:W3CDTF">2016-05-10T04:37:34Z</dcterms:created>
  <dcterms:modified xsi:type="dcterms:W3CDTF">2018-01-31T06:01:31Z</dcterms:modified>
</cp:coreProperties>
</file>